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46.jpg" ContentType="image/jpeg"/>
  <Override PartName="/ppt/media/image47.jpg" ContentType="image/jpeg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261"/>
  </p:notesMasterIdLst>
  <p:sldIdLst>
    <p:sldId id="55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540" r:id="rId14"/>
    <p:sldId id="541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54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544" r:id="rId63"/>
    <p:sldId id="545" r:id="rId64"/>
    <p:sldId id="314" r:id="rId65"/>
    <p:sldId id="546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5" r:id="rId106"/>
    <p:sldId id="356" r:id="rId107"/>
    <p:sldId id="357" r:id="rId108"/>
    <p:sldId id="358" r:id="rId109"/>
    <p:sldId id="547" r:id="rId110"/>
    <p:sldId id="548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  <p:sldId id="370" r:id="rId122"/>
    <p:sldId id="371" r:id="rId123"/>
    <p:sldId id="372" r:id="rId124"/>
    <p:sldId id="373" r:id="rId125"/>
    <p:sldId id="374" r:id="rId126"/>
    <p:sldId id="375" r:id="rId127"/>
    <p:sldId id="376" r:id="rId128"/>
    <p:sldId id="377" r:id="rId129"/>
    <p:sldId id="378" r:id="rId130"/>
    <p:sldId id="379" r:id="rId131"/>
    <p:sldId id="380" r:id="rId132"/>
    <p:sldId id="381" r:id="rId133"/>
    <p:sldId id="382" r:id="rId134"/>
    <p:sldId id="383" r:id="rId135"/>
    <p:sldId id="384" r:id="rId136"/>
    <p:sldId id="385" r:id="rId137"/>
    <p:sldId id="386" r:id="rId138"/>
    <p:sldId id="387" r:id="rId139"/>
    <p:sldId id="388" r:id="rId140"/>
    <p:sldId id="389" r:id="rId141"/>
    <p:sldId id="390" r:id="rId142"/>
    <p:sldId id="391" r:id="rId143"/>
    <p:sldId id="392" r:id="rId144"/>
    <p:sldId id="393" r:id="rId145"/>
    <p:sldId id="394" r:id="rId146"/>
    <p:sldId id="395" r:id="rId147"/>
    <p:sldId id="396" r:id="rId148"/>
    <p:sldId id="397" r:id="rId149"/>
    <p:sldId id="398" r:id="rId150"/>
    <p:sldId id="399" r:id="rId151"/>
    <p:sldId id="400" r:id="rId152"/>
    <p:sldId id="401" r:id="rId153"/>
    <p:sldId id="402" r:id="rId154"/>
    <p:sldId id="403" r:id="rId155"/>
    <p:sldId id="404" r:id="rId156"/>
    <p:sldId id="405" r:id="rId157"/>
    <p:sldId id="549" r:id="rId158"/>
    <p:sldId id="543" r:id="rId159"/>
    <p:sldId id="407" r:id="rId160"/>
    <p:sldId id="408" r:id="rId161"/>
    <p:sldId id="409" r:id="rId162"/>
    <p:sldId id="410" r:id="rId163"/>
    <p:sldId id="550" r:id="rId164"/>
    <p:sldId id="414" r:id="rId165"/>
    <p:sldId id="415" r:id="rId166"/>
    <p:sldId id="416" r:id="rId167"/>
    <p:sldId id="417" r:id="rId168"/>
    <p:sldId id="418" r:id="rId169"/>
    <p:sldId id="419" r:id="rId170"/>
    <p:sldId id="420" r:id="rId171"/>
    <p:sldId id="421" r:id="rId172"/>
    <p:sldId id="422" r:id="rId173"/>
    <p:sldId id="423" r:id="rId174"/>
    <p:sldId id="424" r:id="rId175"/>
    <p:sldId id="425" r:id="rId176"/>
    <p:sldId id="426" r:id="rId177"/>
    <p:sldId id="427" r:id="rId178"/>
    <p:sldId id="551" r:id="rId179"/>
    <p:sldId id="429" r:id="rId180"/>
    <p:sldId id="430" r:id="rId181"/>
    <p:sldId id="431" r:id="rId182"/>
    <p:sldId id="432" r:id="rId183"/>
    <p:sldId id="433" r:id="rId184"/>
    <p:sldId id="434" r:id="rId185"/>
    <p:sldId id="435" r:id="rId186"/>
    <p:sldId id="436" r:id="rId187"/>
    <p:sldId id="437" r:id="rId188"/>
    <p:sldId id="438" r:id="rId189"/>
    <p:sldId id="439" r:id="rId190"/>
    <p:sldId id="440" r:id="rId191"/>
    <p:sldId id="441" r:id="rId192"/>
    <p:sldId id="552" r:id="rId193"/>
    <p:sldId id="466" r:id="rId194"/>
    <p:sldId id="467" r:id="rId195"/>
    <p:sldId id="553" r:id="rId196"/>
    <p:sldId id="468" r:id="rId197"/>
    <p:sldId id="469" r:id="rId198"/>
    <p:sldId id="470" r:id="rId199"/>
    <p:sldId id="471" r:id="rId200"/>
    <p:sldId id="472" r:id="rId201"/>
    <p:sldId id="473" r:id="rId202"/>
    <p:sldId id="474" r:id="rId203"/>
    <p:sldId id="475" r:id="rId204"/>
    <p:sldId id="476" r:id="rId205"/>
    <p:sldId id="477" r:id="rId206"/>
    <p:sldId id="478" r:id="rId207"/>
    <p:sldId id="479" r:id="rId208"/>
    <p:sldId id="480" r:id="rId209"/>
    <p:sldId id="481" r:id="rId210"/>
    <p:sldId id="482" r:id="rId211"/>
    <p:sldId id="483" r:id="rId212"/>
    <p:sldId id="484" r:id="rId213"/>
    <p:sldId id="485" r:id="rId214"/>
    <p:sldId id="486" r:id="rId215"/>
    <p:sldId id="487" r:id="rId216"/>
    <p:sldId id="488" r:id="rId217"/>
    <p:sldId id="489" r:id="rId218"/>
    <p:sldId id="490" r:id="rId219"/>
    <p:sldId id="491" r:id="rId220"/>
    <p:sldId id="492" r:id="rId221"/>
    <p:sldId id="493" r:id="rId222"/>
    <p:sldId id="494" r:id="rId223"/>
    <p:sldId id="495" r:id="rId224"/>
    <p:sldId id="496" r:id="rId225"/>
    <p:sldId id="497" r:id="rId226"/>
    <p:sldId id="498" r:id="rId227"/>
    <p:sldId id="499" r:id="rId228"/>
    <p:sldId id="500" r:id="rId229"/>
    <p:sldId id="501" r:id="rId230"/>
    <p:sldId id="502" r:id="rId231"/>
    <p:sldId id="503" r:id="rId232"/>
    <p:sldId id="504" r:id="rId233"/>
    <p:sldId id="505" r:id="rId234"/>
    <p:sldId id="506" r:id="rId235"/>
    <p:sldId id="507" r:id="rId236"/>
    <p:sldId id="508" r:id="rId237"/>
    <p:sldId id="509" r:id="rId238"/>
    <p:sldId id="510" r:id="rId239"/>
    <p:sldId id="511" r:id="rId240"/>
    <p:sldId id="512" r:id="rId241"/>
    <p:sldId id="513" r:id="rId242"/>
    <p:sldId id="514" r:id="rId243"/>
    <p:sldId id="515" r:id="rId244"/>
    <p:sldId id="516" r:id="rId245"/>
    <p:sldId id="517" r:id="rId246"/>
    <p:sldId id="518" r:id="rId247"/>
    <p:sldId id="519" r:id="rId248"/>
    <p:sldId id="520" r:id="rId249"/>
    <p:sldId id="521" r:id="rId250"/>
    <p:sldId id="313" r:id="rId251"/>
    <p:sldId id="522" r:id="rId252"/>
    <p:sldId id="523" r:id="rId253"/>
    <p:sldId id="524" r:id="rId254"/>
    <p:sldId id="525" r:id="rId255"/>
    <p:sldId id="526" r:id="rId256"/>
    <p:sldId id="527" r:id="rId257"/>
    <p:sldId id="528" r:id="rId258"/>
    <p:sldId id="529" r:id="rId259"/>
    <p:sldId id="530" r:id="rId2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2AA9DB-5B66-4023-A8FB-90CD3CEFBEA9}" v="1" dt="2019-08-19T21:46:44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01" autoAdjust="0"/>
    <p:restoredTop sz="94660"/>
  </p:normalViewPr>
  <p:slideViewPr>
    <p:cSldViewPr snapToGrid="0">
      <p:cViewPr>
        <p:scale>
          <a:sx n="51" d="100"/>
          <a:sy n="51" d="100"/>
        </p:scale>
        <p:origin x="582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59" Type="http://schemas.openxmlformats.org/officeDocument/2006/relationships/slide" Target="slides/slide156.xml"/><Relationship Id="rId170" Type="http://schemas.openxmlformats.org/officeDocument/2006/relationships/slide" Target="slides/slide167.xml"/><Relationship Id="rId191" Type="http://schemas.openxmlformats.org/officeDocument/2006/relationships/slide" Target="slides/slide188.xml"/><Relationship Id="rId205" Type="http://schemas.openxmlformats.org/officeDocument/2006/relationships/slide" Target="slides/slide202.xml"/><Relationship Id="rId226" Type="http://schemas.openxmlformats.org/officeDocument/2006/relationships/slide" Target="slides/slide223.xml"/><Relationship Id="rId247" Type="http://schemas.openxmlformats.org/officeDocument/2006/relationships/slide" Target="slides/slide244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53" Type="http://schemas.openxmlformats.org/officeDocument/2006/relationships/slide" Target="slides/slide50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81" Type="http://schemas.openxmlformats.org/officeDocument/2006/relationships/slide" Target="slides/slide178.xml"/><Relationship Id="rId216" Type="http://schemas.openxmlformats.org/officeDocument/2006/relationships/slide" Target="slides/slide213.xml"/><Relationship Id="rId237" Type="http://schemas.openxmlformats.org/officeDocument/2006/relationships/slide" Target="slides/slide234.xml"/><Relationship Id="rId258" Type="http://schemas.openxmlformats.org/officeDocument/2006/relationships/slide" Target="slides/slide255.xml"/><Relationship Id="rId22" Type="http://schemas.openxmlformats.org/officeDocument/2006/relationships/slide" Target="slides/slide19.xml"/><Relationship Id="rId43" Type="http://schemas.openxmlformats.org/officeDocument/2006/relationships/slide" Target="slides/slide40.xml"/><Relationship Id="rId64" Type="http://schemas.openxmlformats.org/officeDocument/2006/relationships/slide" Target="slides/slide61.xml"/><Relationship Id="rId118" Type="http://schemas.openxmlformats.org/officeDocument/2006/relationships/slide" Target="slides/slide115.xml"/><Relationship Id="rId139" Type="http://schemas.openxmlformats.org/officeDocument/2006/relationships/slide" Target="slides/slide136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71" Type="http://schemas.openxmlformats.org/officeDocument/2006/relationships/slide" Target="slides/slide168.xml"/><Relationship Id="rId192" Type="http://schemas.openxmlformats.org/officeDocument/2006/relationships/slide" Target="slides/slide189.xml"/><Relationship Id="rId206" Type="http://schemas.openxmlformats.org/officeDocument/2006/relationships/slide" Target="slides/slide203.xml"/><Relationship Id="rId227" Type="http://schemas.openxmlformats.org/officeDocument/2006/relationships/slide" Target="slides/slide224.xml"/><Relationship Id="rId248" Type="http://schemas.openxmlformats.org/officeDocument/2006/relationships/slide" Target="slides/slide245.xml"/><Relationship Id="rId12" Type="http://schemas.openxmlformats.org/officeDocument/2006/relationships/slide" Target="slides/slide9.xml"/><Relationship Id="rId33" Type="http://schemas.openxmlformats.org/officeDocument/2006/relationships/slide" Target="slides/slide30.xml"/><Relationship Id="rId108" Type="http://schemas.openxmlformats.org/officeDocument/2006/relationships/slide" Target="slides/slide105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5" Type="http://schemas.openxmlformats.org/officeDocument/2006/relationships/slide" Target="slides/slide72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61" Type="http://schemas.openxmlformats.org/officeDocument/2006/relationships/slide" Target="slides/slide158.xml"/><Relationship Id="rId182" Type="http://schemas.openxmlformats.org/officeDocument/2006/relationships/slide" Target="slides/slide179.xml"/><Relationship Id="rId217" Type="http://schemas.openxmlformats.org/officeDocument/2006/relationships/slide" Target="slides/slide214.xml"/><Relationship Id="rId6" Type="http://schemas.openxmlformats.org/officeDocument/2006/relationships/slide" Target="slides/slide3.xml"/><Relationship Id="rId238" Type="http://schemas.openxmlformats.org/officeDocument/2006/relationships/slide" Target="slides/slide235.xml"/><Relationship Id="rId259" Type="http://schemas.openxmlformats.org/officeDocument/2006/relationships/slide" Target="slides/slide256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77" Type="http://schemas.openxmlformats.org/officeDocument/2006/relationships/slide" Target="slides/slide174.xml"/><Relationship Id="rId198" Type="http://schemas.openxmlformats.org/officeDocument/2006/relationships/slide" Target="slides/slide195.xml"/><Relationship Id="rId172" Type="http://schemas.openxmlformats.org/officeDocument/2006/relationships/slide" Target="slides/slide169.xml"/><Relationship Id="rId193" Type="http://schemas.openxmlformats.org/officeDocument/2006/relationships/slide" Target="slides/slide190.xml"/><Relationship Id="rId202" Type="http://schemas.openxmlformats.org/officeDocument/2006/relationships/slide" Target="slides/slide199.xml"/><Relationship Id="rId207" Type="http://schemas.openxmlformats.org/officeDocument/2006/relationships/slide" Target="slides/slide204.xml"/><Relationship Id="rId223" Type="http://schemas.openxmlformats.org/officeDocument/2006/relationships/slide" Target="slides/slide220.xml"/><Relationship Id="rId228" Type="http://schemas.openxmlformats.org/officeDocument/2006/relationships/slide" Target="slides/slide225.xml"/><Relationship Id="rId244" Type="http://schemas.openxmlformats.org/officeDocument/2006/relationships/slide" Target="slides/slide241.xml"/><Relationship Id="rId249" Type="http://schemas.openxmlformats.org/officeDocument/2006/relationships/slide" Target="slides/slide24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260" Type="http://schemas.openxmlformats.org/officeDocument/2006/relationships/slide" Target="slides/slide257.xml"/><Relationship Id="rId265" Type="http://schemas.openxmlformats.org/officeDocument/2006/relationships/tableStyles" Target="tableStyle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188" Type="http://schemas.openxmlformats.org/officeDocument/2006/relationships/slide" Target="slides/slide185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slide" Target="slides/slide159.xml"/><Relationship Id="rId183" Type="http://schemas.openxmlformats.org/officeDocument/2006/relationships/slide" Target="slides/slide180.xml"/><Relationship Id="rId213" Type="http://schemas.openxmlformats.org/officeDocument/2006/relationships/slide" Target="slides/slide210.xml"/><Relationship Id="rId218" Type="http://schemas.openxmlformats.org/officeDocument/2006/relationships/slide" Target="slides/slide215.xml"/><Relationship Id="rId234" Type="http://schemas.openxmlformats.org/officeDocument/2006/relationships/slide" Target="slides/slide231.xml"/><Relationship Id="rId239" Type="http://schemas.openxmlformats.org/officeDocument/2006/relationships/slide" Target="slides/slide23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50" Type="http://schemas.openxmlformats.org/officeDocument/2006/relationships/slide" Target="slides/slide247.xml"/><Relationship Id="rId255" Type="http://schemas.openxmlformats.org/officeDocument/2006/relationships/slide" Target="slides/slide252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178" Type="http://schemas.openxmlformats.org/officeDocument/2006/relationships/slide" Target="slides/slide175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73" Type="http://schemas.openxmlformats.org/officeDocument/2006/relationships/slide" Target="slides/slide170.xml"/><Relationship Id="rId194" Type="http://schemas.openxmlformats.org/officeDocument/2006/relationships/slide" Target="slides/slide191.xml"/><Relationship Id="rId199" Type="http://schemas.openxmlformats.org/officeDocument/2006/relationships/slide" Target="slides/slide196.xml"/><Relationship Id="rId203" Type="http://schemas.openxmlformats.org/officeDocument/2006/relationships/slide" Target="slides/slide200.xml"/><Relationship Id="rId208" Type="http://schemas.openxmlformats.org/officeDocument/2006/relationships/slide" Target="slides/slide205.xml"/><Relationship Id="rId229" Type="http://schemas.openxmlformats.org/officeDocument/2006/relationships/slide" Target="slides/slide226.xml"/><Relationship Id="rId19" Type="http://schemas.openxmlformats.org/officeDocument/2006/relationships/slide" Target="slides/slide16.xml"/><Relationship Id="rId224" Type="http://schemas.openxmlformats.org/officeDocument/2006/relationships/slide" Target="slides/slide221.xml"/><Relationship Id="rId240" Type="http://schemas.openxmlformats.org/officeDocument/2006/relationships/slide" Target="slides/slide237.xml"/><Relationship Id="rId245" Type="http://schemas.openxmlformats.org/officeDocument/2006/relationships/slide" Target="slides/slide242.xml"/><Relationship Id="rId261" Type="http://schemas.openxmlformats.org/officeDocument/2006/relationships/notesMaster" Target="notesMasters/notesMaster1.xml"/><Relationship Id="rId266" Type="http://schemas.microsoft.com/office/2015/10/relationships/revisionInfo" Target="revisionInfo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184" Type="http://schemas.openxmlformats.org/officeDocument/2006/relationships/slide" Target="slides/slide181.xml"/><Relationship Id="rId189" Type="http://schemas.openxmlformats.org/officeDocument/2006/relationships/slide" Target="slides/slide186.xml"/><Relationship Id="rId219" Type="http://schemas.openxmlformats.org/officeDocument/2006/relationships/slide" Target="slides/slide216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11.xml"/><Relationship Id="rId230" Type="http://schemas.openxmlformats.org/officeDocument/2006/relationships/slide" Target="slides/slide227.xml"/><Relationship Id="rId235" Type="http://schemas.openxmlformats.org/officeDocument/2006/relationships/slide" Target="slides/slide232.xml"/><Relationship Id="rId251" Type="http://schemas.openxmlformats.org/officeDocument/2006/relationships/slide" Target="slides/slide248.xml"/><Relationship Id="rId256" Type="http://schemas.openxmlformats.org/officeDocument/2006/relationships/slide" Target="slides/slide25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74" Type="http://schemas.openxmlformats.org/officeDocument/2006/relationships/slide" Target="slides/slide171.xml"/><Relationship Id="rId179" Type="http://schemas.openxmlformats.org/officeDocument/2006/relationships/slide" Target="slides/slide176.xml"/><Relationship Id="rId195" Type="http://schemas.openxmlformats.org/officeDocument/2006/relationships/slide" Target="slides/slide192.xml"/><Relationship Id="rId209" Type="http://schemas.openxmlformats.org/officeDocument/2006/relationships/slide" Target="slides/slide206.xml"/><Relationship Id="rId190" Type="http://schemas.openxmlformats.org/officeDocument/2006/relationships/slide" Target="slides/slide187.xml"/><Relationship Id="rId204" Type="http://schemas.openxmlformats.org/officeDocument/2006/relationships/slide" Target="slides/slide201.xml"/><Relationship Id="rId220" Type="http://schemas.openxmlformats.org/officeDocument/2006/relationships/slide" Target="slides/slide217.xml"/><Relationship Id="rId225" Type="http://schemas.openxmlformats.org/officeDocument/2006/relationships/slide" Target="slides/slide222.xml"/><Relationship Id="rId241" Type="http://schemas.openxmlformats.org/officeDocument/2006/relationships/slide" Target="slides/slide238.xml"/><Relationship Id="rId246" Type="http://schemas.openxmlformats.org/officeDocument/2006/relationships/slide" Target="slides/slide243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262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64" Type="http://schemas.openxmlformats.org/officeDocument/2006/relationships/slide" Target="slides/slide161.xml"/><Relationship Id="rId169" Type="http://schemas.openxmlformats.org/officeDocument/2006/relationships/slide" Target="slides/slide166.xml"/><Relationship Id="rId185" Type="http://schemas.openxmlformats.org/officeDocument/2006/relationships/slide" Target="slides/slide18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80" Type="http://schemas.openxmlformats.org/officeDocument/2006/relationships/slide" Target="slides/slide177.xml"/><Relationship Id="rId210" Type="http://schemas.openxmlformats.org/officeDocument/2006/relationships/slide" Target="slides/slide207.xml"/><Relationship Id="rId215" Type="http://schemas.openxmlformats.org/officeDocument/2006/relationships/slide" Target="slides/slide212.xml"/><Relationship Id="rId236" Type="http://schemas.openxmlformats.org/officeDocument/2006/relationships/slide" Target="slides/slide233.xml"/><Relationship Id="rId257" Type="http://schemas.openxmlformats.org/officeDocument/2006/relationships/slide" Target="slides/slide254.xml"/><Relationship Id="rId26" Type="http://schemas.openxmlformats.org/officeDocument/2006/relationships/slide" Target="slides/slide23.xml"/><Relationship Id="rId231" Type="http://schemas.openxmlformats.org/officeDocument/2006/relationships/slide" Target="slides/slide228.xml"/><Relationship Id="rId252" Type="http://schemas.openxmlformats.org/officeDocument/2006/relationships/slide" Target="slides/slide249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slide" Target="slides/slide151.xml"/><Relationship Id="rId175" Type="http://schemas.openxmlformats.org/officeDocument/2006/relationships/slide" Target="slides/slide172.xml"/><Relationship Id="rId196" Type="http://schemas.openxmlformats.org/officeDocument/2006/relationships/slide" Target="slides/slide193.xml"/><Relationship Id="rId200" Type="http://schemas.openxmlformats.org/officeDocument/2006/relationships/slide" Target="slides/slide197.xml"/><Relationship Id="rId16" Type="http://schemas.openxmlformats.org/officeDocument/2006/relationships/slide" Target="slides/slide13.xml"/><Relationship Id="rId221" Type="http://schemas.openxmlformats.org/officeDocument/2006/relationships/slide" Target="slides/slide218.xml"/><Relationship Id="rId242" Type="http://schemas.openxmlformats.org/officeDocument/2006/relationships/slide" Target="slides/slide239.xml"/><Relationship Id="rId263" Type="http://schemas.openxmlformats.org/officeDocument/2006/relationships/viewProps" Target="viewProps.xml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90" Type="http://schemas.openxmlformats.org/officeDocument/2006/relationships/slide" Target="slides/slide87.xml"/><Relationship Id="rId165" Type="http://schemas.openxmlformats.org/officeDocument/2006/relationships/slide" Target="slides/slide162.xml"/><Relationship Id="rId186" Type="http://schemas.openxmlformats.org/officeDocument/2006/relationships/slide" Target="slides/slide183.xml"/><Relationship Id="rId211" Type="http://schemas.openxmlformats.org/officeDocument/2006/relationships/slide" Target="slides/slide208.xml"/><Relationship Id="rId232" Type="http://schemas.openxmlformats.org/officeDocument/2006/relationships/slide" Target="slides/slide229.xml"/><Relationship Id="rId253" Type="http://schemas.openxmlformats.org/officeDocument/2006/relationships/slide" Target="slides/slide250.xml"/><Relationship Id="rId27" Type="http://schemas.openxmlformats.org/officeDocument/2006/relationships/slide" Target="slides/slide24.xml"/><Relationship Id="rId48" Type="http://schemas.openxmlformats.org/officeDocument/2006/relationships/slide" Target="slides/slide45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34" Type="http://schemas.openxmlformats.org/officeDocument/2006/relationships/slide" Target="slides/slide131.xml"/><Relationship Id="rId80" Type="http://schemas.openxmlformats.org/officeDocument/2006/relationships/slide" Target="slides/slide77.xml"/><Relationship Id="rId155" Type="http://schemas.openxmlformats.org/officeDocument/2006/relationships/slide" Target="slides/slide152.xml"/><Relationship Id="rId176" Type="http://schemas.openxmlformats.org/officeDocument/2006/relationships/slide" Target="slides/slide173.xml"/><Relationship Id="rId197" Type="http://schemas.openxmlformats.org/officeDocument/2006/relationships/slide" Target="slides/slide194.xml"/><Relationship Id="rId201" Type="http://schemas.openxmlformats.org/officeDocument/2006/relationships/slide" Target="slides/slide198.xml"/><Relationship Id="rId222" Type="http://schemas.openxmlformats.org/officeDocument/2006/relationships/slide" Target="slides/slide219.xml"/><Relationship Id="rId243" Type="http://schemas.openxmlformats.org/officeDocument/2006/relationships/slide" Target="slides/slide240.xml"/><Relationship Id="rId264" Type="http://schemas.openxmlformats.org/officeDocument/2006/relationships/theme" Target="theme/theme1.xml"/><Relationship Id="rId17" Type="http://schemas.openxmlformats.org/officeDocument/2006/relationships/slide" Target="slides/slide14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24" Type="http://schemas.openxmlformats.org/officeDocument/2006/relationships/slide" Target="slides/slide121.xml"/><Relationship Id="rId70" Type="http://schemas.openxmlformats.org/officeDocument/2006/relationships/slide" Target="slides/slide67.xml"/><Relationship Id="rId91" Type="http://schemas.openxmlformats.org/officeDocument/2006/relationships/slide" Target="slides/slide88.xml"/><Relationship Id="rId145" Type="http://schemas.openxmlformats.org/officeDocument/2006/relationships/slide" Target="slides/slide142.xml"/><Relationship Id="rId166" Type="http://schemas.openxmlformats.org/officeDocument/2006/relationships/slide" Target="slides/slide163.xml"/><Relationship Id="rId187" Type="http://schemas.openxmlformats.org/officeDocument/2006/relationships/slide" Target="slides/slide184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9.xml"/><Relationship Id="rId233" Type="http://schemas.openxmlformats.org/officeDocument/2006/relationships/slide" Target="slides/slide230.xml"/><Relationship Id="rId254" Type="http://schemas.openxmlformats.org/officeDocument/2006/relationships/slide" Target="slides/slide2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29876-4A99-4B43-935E-3D6634D551FD}" type="datetimeFigureOut">
              <a:rPr lang="en-CA" smtClean="0"/>
              <a:t>2019-08-01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0AAB4-5028-47FE-830C-7034280319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94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C9774-DDD5-4D87-9553-B8E17DBB4C6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07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EDE5-40ED-4BF0-91A4-FEB51D356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A9A1C-9660-4039-A3E6-A29ECCE4C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E3D04-03E6-4BEB-9790-E294F4CB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C4D-8B7E-4D2A-8D96-D7ACA71B8EA6}" type="datetimeFigureOut">
              <a:rPr lang="en-CA" smtClean="0"/>
              <a:t>2019-08-01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8A6AB-4011-4BE0-8A26-6C0B7E7A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745E2-DFB3-4029-A1EB-8B94E93B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CEE-0EDE-4D95-A9FF-BE59E174C2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17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70BE-4787-4C5A-85EC-D0A6F831D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40404-1C2E-4B47-8B03-9BD7AB760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DC1DF-1BC1-4F8B-925F-1E5A9A5A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C4D-8B7E-4D2A-8D96-D7ACA71B8EA6}" type="datetimeFigureOut">
              <a:rPr lang="en-CA" smtClean="0"/>
              <a:t>2019-08-01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FBAB5-CB73-4634-BCBC-AB99AFDEA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05AEA-FBB0-472A-A69A-817D5FC2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CEE-0EDE-4D95-A9FF-BE59E174C2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902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F369EE-DF25-47C3-917F-6283DB3FA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782D2B-DFD3-400F-A59E-7636D67F3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4DF1D-82B9-4641-8989-7FD8C201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C4D-8B7E-4D2A-8D96-D7ACA71B8EA6}" type="datetimeFigureOut">
              <a:rPr lang="en-CA" smtClean="0"/>
              <a:t>2019-08-01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B70E1-4236-4F8E-9B13-989FF6A0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00394-146E-4430-A163-A65663498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CEE-0EDE-4D95-A9FF-BE59E174C2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402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2578607" y="2630423"/>
            <a:ext cx="5394960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7087615" y="2630423"/>
            <a:ext cx="1078991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7280655" y="2630423"/>
            <a:ext cx="4309872" cy="1121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10704575" y="2630423"/>
            <a:ext cx="1074928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9527" y="2766517"/>
            <a:ext cx="1009294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ts val="1650"/>
              </a:lnSpc>
            </a:pPr>
            <a:r>
              <a:rPr lang="en-CA" spc="-5"/>
              <a:t>Page</a:t>
            </a:r>
            <a:r>
              <a:rPr lang="en-CA" spc="-75"/>
              <a:t> </a:t>
            </a:r>
            <a:fld id="{81D60167-4931-47E6-BA6A-407CBD079E47}" type="slidenum">
              <a:rPr smtClean="0"/>
              <a:pPr marL="111125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67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ts val="1650"/>
              </a:lnSpc>
            </a:pPr>
            <a:r>
              <a:rPr lang="en-CA" spc="-5"/>
              <a:t>Page</a:t>
            </a:r>
            <a:r>
              <a:rPr lang="en-CA" spc="-75"/>
              <a:t> </a:t>
            </a:r>
            <a:fld id="{81D60167-4931-47E6-BA6A-407CBD079E47}" type="slidenum">
              <a:rPr smtClean="0"/>
              <a:pPr marL="111125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3043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ts val="1650"/>
              </a:lnSpc>
            </a:pPr>
            <a:r>
              <a:rPr lang="en-CA" spc="-5"/>
              <a:t>Page</a:t>
            </a:r>
            <a:r>
              <a:rPr lang="en-CA" spc="-75"/>
              <a:t> </a:t>
            </a:r>
            <a:fld id="{81D60167-4931-47E6-BA6A-407CBD079E47}" type="slidenum">
              <a:rPr smtClean="0"/>
              <a:pPr marL="111125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2714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ts val="1650"/>
              </a:lnSpc>
            </a:pPr>
            <a:r>
              <a:rPr lang="en-CA" spc="-5"/>
              <a:t>Page</a:t>
            </a:r>
            <a:r>
              <a:rPr lang="en-CA" spc="-75"/>
              <a:t> </a:t>
            </a:r>
            <a:fld id="{81D60167-4931-47E6-BA6A-407CBD079E47}" type="slidenum">
              <a:rPr smtClean="0"/>
              <a:pPr marL="111125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186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ts val="1650"/>
              </a:lnSpc>
            </a:pPr>
            <a:r>
              <a:rPr lang="en-CA" spc="-5"/>
              <a:t>Page</a:t>
            </a:r>
            <a:r>
              <a:rPr lang="en-CA" spc="-75"/>
              <a:t> </a:t>
            </a:r>
            <a:fld id="{81D60167-4931-47E6-BA6A-407CBD079E47}" type="slidenum">
              <a:rPr smtClean="0"/>
              <a:pPr marL="111125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9319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2578607" y="2630423"/>
            <a:ext cx="5394960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7087617" y="2630423"/>
            <a:ext cx="1078991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9"/>
          <p:cNvSpPr/>
          <p:nvPr/>
        </p:nvSpPr>
        <p:spPr>
          <a:xfrm>
            <a:off x="7280655" y="2630423"/>
            <a:ext cx="4309872" cy="1121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k object 20"/>
          <p:cNvSpPr/>
          <p:nvPr/>
        </p:nvSpPr>
        <p:spPr>
          <a:xfrm>
            <a:off x="10704575" y="2630423"/>
            <a:ext cx="1074928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9527" y="2766518"/>
            <a:ext cx="1009294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3344">
              <a:lnSpc>
                <a:spcPts val="1238"/>
              </a:lnSpc>
            </a:pPr>
            <a:r>
              <a:rPr lang="en-CA" spc="-4"/>
              <a:t>Page</a:t>
            </a:r>
            <a:r>
              <a:rPr lang="en-CA" spc="-56"/>
              <a:t> </a:t>
            </a:r>
            <a:fld id="{81D60167-4931-47E6-BA6A-407CBD079E47}" type="slidenum">
              <a:rPr smtClean="0"/>
              <a:pPr marL="83344">
                <a:lnSpc>
                  <a:spcPts val="123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7972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0508" y="1821562"/>
            <a:ext cx="4210981" cy="392415"/>
          </a:xfrm>
        </p:spPr>
        <p:txBody>
          <a:bodyPr lIns="0" tIns="0" rIns="0" bIns="0"/>
          <a:lstStyle>
            <a:lvl1pPr>
              <a:defRPr sz="25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8939" y="1078485"/>
            <a:ext cx="11374120" cy="253916"/>
          </a:xfrm>
        </p:spPr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3344">
              <a:lnSpc>
                <a:spcPts val="1238"/>
              </a:lnSpc>
            </a:pPr>
            <a:r>
              <a:rPr lang="en-CA" spc="-4"/>
              <a:t>Page</a:t>
            </a:r>
            <a:r>
              <a:rPr lang="en-CA" spc="-56"/>
              <a:t> </a:t>
            </a:r>
            <a:fld id="{81D60167-4931-47E6-BA6A-407CBD079E47}" type="slidenum">
              <a:rPr smtClean="0"/>
              <a:pPr marL="83344">
                <a:lnSpc>
                  <a:spcPts val="123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2757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0508" y="1821562"/>
            <a:ext cx="4210981" cy="392415"/>
          </a:xfrm>
        </p:spPr>
        <p:txBody>
          <a:bodyPr lIns="0" tIns="0" rIns="0" bIns="0"/>
          <a:lstStyle>
            <a:lvl1pPr>
              <a:defRPr sz="25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3344">
              <a:lnSpc>
                <a:spcPts val="1238"/>
              </a:lnSpc>
            </a:pPr>
            <a:r>
              <a:rPr lang="en-CA" spc="-4"/>
              <a:t>Page</a:t>
            </a:r>
            <a:r>
              <a:rPr lang="en-CA" spc="-56"/>
              <a:t> </a:t>
            </a:r>
            <a:fld id="{81D60167-4931-47E6-BA6A-407CBD079E47}" type="slidenum">
              <a:rPr smtClean="0"/>
              <a:pPr marL="83344">
                <a:lnSpc>
                  <a:spcPts val="123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6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DF0C7-FA16-4790-89C8-FD3A25A62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1A999-9DAA-4FC0-9DE9-C404459CE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4DEDE-77F6-40C7-B6A7-615FB448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C4D-8B7E-4D2A-8D96-D7ACA71B8EA6}" type="datetimeFigureOut">
              <a:rPr lang="en-CA" smtClean="0"/>
              <a:t>2019-08-01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FCE36-0D0F-45F0-8AAB-67E1888E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0A60E-0C90-4D9E-9800-96A55919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CEE-0EDE-4D95-A9FF-BE59E174C2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4813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0508" y="1821562"/>
            <a:ext cx="4210981" cy="392415"/>
          </a:xfrm>
        </p:spPr>
        <p:txBody>
          <a:bodyPr lIns="0" tIns="0" rIns="0" bIns="0"/>
          <a:lstStyle>
            <a:lvl1pPr>
              <a:defRPr sz="25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3344">
              <a:lnSpc>
                <a:spcPts val="1238"/>
              </a:lnSpc>
            </a:pPr>
            <a:r>
              <a:rPr lang="en-CA" spc="-4"/>
              <a:t>Page</a:t>
            </a:r>
            <a:r>
              <a:rPr lang="en-CA" spc="-56"/>
              <a:t> </a:t>
            </a:r>
            <a:fld id="{81D60167-4931-47E6-BA6A-407CBD079E47}" type="slidenum">
              <a:rPr smtClean="0"/>
              <a:pPr marL="83344">
                <a:lnSpc>
                  <a:spcPts val="123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2911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3344">
              <a:lnSpc>
                <a:spcPts val="1238"/>
              </a:lnSpc>
            </a:pPr>
            <a:r>
              <a:rPr lang="en-CA" spc="-4"/>
              <a:t>Page</a:t>
            </a:r>
            <a:r>
              <a:rPr lang="en-CA" spc="-56"/>
              <a:t> </a:t>
            </a:r>
            <a:fld id="{81D60167-4931-47E6-BA6A-407CBD079E47}" type="slidenum">
              <a:rPr smtClean="0"/>
              <a:pPr marL="83344">
                <a:lnSpc>
                  <a:spcPts val="123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628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C44F9-CB01-455F-AAAC-F9A911BF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9CD26-63CE-4D97-811E-5FCDD315F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461E5-0D0F-4231-A320-73799D1A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C4D-8B7E-4D2A-8D96-D7ACA71B8EA6}" type="datetimeFigureOut">
              <a:rPr lang="en-CA" smtClean="0"/>
              <a:t>2019-08-01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9D734-7ED2-4DCB-946E-F7FC353D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53C5D-E05E-45BD-B919-E715A7F5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CEE-0EDE-4D95-A9FF-BE59E174C2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050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93CB0-22B5-4BE1-9144-EB703C59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A1F73-88D6-43A7-8E39-15C0440D1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1EF23-36C3-432E-919E-B8B349C60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14C88-F485-40A8-9BCC-BAB04CF9B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C4D-8B7E-4D2A-8D96-D7ACA71B8EA6}" type="datetimeFigureOut">
              <a:rPr lang="en-CA" smtClean="0"/>
              <a:t>2019-08-01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D49FD-A168-4E2D-AC6A-EC5251CF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DD0D4-CB86-464F-AA15-3FBEEADC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CEE-0EDE-4D95-A9FF-BE59E174C2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31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161F-4F68-4CA6-AA8B-25FCA211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EEBC0-71A6-452F-8F6F-96138B5A8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58A54-A264-4B44-98EB-B4A1B02CC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518E8-FB55-4075-BBC1-0388805B0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7B430-4C1C-4742-B1AB-2EA3B8059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E0D44B-5525-4454-9A76-B70F1C759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C4D-8B7E-4D2A-8D96-D7ACA71B8EA6}" type="datetimeFigureOut">
              <a:rPr lang="en-CA" smtClean="0"/>
              <a:t>2019-08-01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B4C125-F398-4912-A01D-0BAF0743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56A414-85F0-46D7-9BE6-4D706C38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CEE-0EDE-4D95-A9FF-BE59E174C2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608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CDAD-FC30-4F70-8523-00BD9BF4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8475B-EEC9-4DA3-B3D1-D7F62983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C4D-8B7E-4D2A-8D96-D7ACA71B8EA6}" type="datetimeFigureOut">
              <a:rPr lang="en-CA" smtClean="0"/>
              <a:t>2019-08-01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00E20-B1B6-448A-AD86-6C99D958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D01E7-4614-4005-9E79-8AB25AB7F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CEE-0EDE-4D95-A9FF-BE59E174C2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489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86596-D29F-42B7-B7DF-C61820E4F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C4D-8B7E-4D2A-8D96-D7ACA71B8EA6}" type="datetimeFigureOut">
              <a:rPr lang="en-CA" smtClean="0"/>
              <a:t>2019-08-01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4BC18-FF5C-4AEE-BC3A-A109B0C8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72F37-2F09-4A43-B481-C1E26462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CEE-0EDE-4D95-A9FF-BE59E174C2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200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2766-644E-47DE-AB30-1D3187F2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B0B5C-8DFE-4999-8F21-8DEDF974C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ED091-80D1-42A1-8F9D-BF8FACE89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ADA83-88AF-49B3-8A22-B5AD495B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C4D-8B7E-4D2A-8D96-D7ACA71B8EA6}" type="datetimeFigureOut">
              <a:rPr lang="en-CA" smtClean="0"/>
              <a:t>2019-08-01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41918-EA30-49BF-942D-26EF68F8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A1C1C-AF92-40C3-9FF5-E17FE32E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CEE-0EDE-4D95-A9FF-BE59E174C2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918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2F57-190B-4E12-82F2-F24856C2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17CEFC-04B6-43B8-B5F3-0F15D2CD2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9D1-BB11-4E8A-A2D4-49B997CD2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762D7-91B6-40CC-8D1F-78F20582D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0C4D-8B7E-4D2A-8D96-D7ACA71B8EA6}" type="datetimeFigureOut">
              <a:rPr lang="en-CA" smtClean="0"/>
              <a:t>2019-08-01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1F593-E8D4-48CF-A5D8-06507470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C5A15-54CC-44C1-9128-7123F96E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3CEE-0EDE-4D95-A9FF-BE59E174C2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903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E77B2A-2EA4-4D58-AF78-70E28D4F7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87D95-2B48-4E86-92DB-E56FD727F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CC696-4E18-4598-AEA2-68E486CC9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C0C4D-8B7E-4D2A-8D96-D7ACA71B8EA6}" type="datetimeFigureOut">
              <a:rPr lang="en-CA" smtClean="0"/>
              <a:t>2019-08-01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3FC86-0CAD-4BA5-B618-86A725595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E7F11-77FE-4052-8052-629115370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B3CEE-0EDE-4D95-A9FF-BE59E174C2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270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0508" y="1821561"/>
            <a:ext cx="4210981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8939" y="1078485"/>
            <a:ext cx="11374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65611" y="6522033"/>
            <a:ext cx="933027" cy="2043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1125">
              <a:lnSpc>
                <a:spcPts val="1650"/>
              </a:lnSpc>
            </a:pPr>
            <a:r>
              <a:rPr lang="en-CA" spc="-5"/>
              <a:t>Page</a:t>
            </a:r>
            <a:r>
              <a:rPr lang="en-CA" spc="-75"/>
              <a:t> </a:t>
            </a:r>
            <a:fld id="{81D60167-4931-47E6-BA6A-407CBD079E47}" type="slidenum">
              <a:rPr smtClean="0"/>
              <a:pPr marL="111125">
                <a:lnSpc>
                  <a:spcPts val="165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029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"/>
            <a:ext cx="12192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0508" y="1821561"/>
            <a:ext cx="4210981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8939" y="1078485"/>
            <a:ext cx="11374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2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2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65612" y="6522033"/>
            <a:ext cx="93302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3344">
              <a:lnSpc>
                <a:spcPts val="1238"/>
              </a:lnSpc>
            </a:pPr>
            <a:r>
              <a:rPr lang="en-CA" spc="-4"/>
              <a:t>Page</a:t>
            </a:r>
            <a:r>
              <a:rPr lang="en-CA" spc="-56"/>
              <a:t> </a:t>
            </a:r>
            <a:fld id="{81D60167-4931-47E6-BA6A-407CBD079E47}" type="slidenum">
              <a:rPr smtClean="0"/>
              <a:pPr marL="83344">
                <a:lnSpc>
                  <a:spcPts val="1238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26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p.org/Hygiene-Sanitation-Water-Toolkit/graphics/cartoon-09.gi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www.cartercenter.org/news/documents/doc2460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microsoft.com/office/2007/relationships/hdphoto" Target="../media/hdphoto2.wdp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mailto:narya@uwaterloo.ca" TargetMode="External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creativecommons.org/licenses/by-nc-nd/3.0/u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opika.net/news/20081222/im" TargetMode="External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png"/><Relationship Id="rId4" Type="http://schemas.openxmlformats.org/officeDocument/2006/relationships/hyperlink" Target="http://www.who.int/mediacentre/factsheets/fs102/en/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www.cdc.gov/parasites/lymphaticfilariasis/epi.html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png"/><Relationship Id="rId4" Type="http://schemas.microsoft.com/office/2007/relationships/hdphoto" Target="../media/hdphoto3.wdp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ariasis.org/images/press_cent" TargetMode="External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-travel-doctor.com/filari12.gif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tdr/publications/tdr-image-library?idNumber=9502740" TargetMode="External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umentingreality.com/forum/attachments/f149/36393" TargetMode="External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chohki.org/" TargetMode="External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cdc.gov/parasites/ascariasis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hyperlink" Target="http://u.jimdo.com/www45/o/s8d19dcd0a5c1" TargetMode="Externa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2.png"/><Relationship Id="rId4" Type="http://schemas.openxmlformats.org/officeDocument/2006/relationships/hyperlink" Target="http://mectizan.org/onchocerciasis-maps" TargetMode="Externa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asitologie.nl/assets/images/galerie_plaatjes/78" TargetMode="External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apoc/media/skin.gif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arm5.static.flickr.com/40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plos.org/plosntds/article?id=10.1371/journal.pntd.0003422" TargetMode="External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tercenter.org/news/documents/doc2460.html" TargetMode="External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mblr.com/tagged/guinea-worm" TargetMode="External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photos.com/photo/1x602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1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1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mailto:narya@uwaterloo.ca" TargetMode="External"/><Relationship Id="rId1" Type="http://schemas.openxmlformats.org/officeDocument/2006/relationships/slideLayout" Target="../slideLayouts/slideLayout1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creativecommons.org/licenses/by-nc-nd/3.0/u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1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1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1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.cam.ac.uk/~schisto/schistosoma/S.ma" TargetMode="Externa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.cam.ac.uk/~schist" TargetMode="Externa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imaging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d.cdc.gov/dpdx/IMAGES/ParasiteImages/S-" TargetMode="External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png"/><Relationship Id="rId4" Type="http://schemas.openxmlformats.org/officeDocument/2006/relationships/hyperlink" Target="http://apps.who.int/iris/bitstream/handle/10665/180863/9789241509299_eng.pdf;jsessionid=A709E0CE27A591D302C4ED5B0C774041?sequence=1" TargetMode="Externa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zyma.com/servicios/perfi" TargetMode="External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3/35/Fasciol" TargetMode="External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zoonoses/diseases/approximate%20global%20distribution%20of%20cysticercosis.jpg" TargetMode="External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rugline.org/ail/pathography/277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1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hyperlink" Target="http://img.medscape.com/pi/eme" TargetMode="External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hyperlink" Target="http://mtherald.com/images/tapeworm.jpg)" TargetMode="External"/><Relationship Id="rId2" Type="http://schemas.openxmlformats.org/officeDocument/2006/relationships/hyperlink" Target="http://www.who.int/zoonoses/neglected_zoonotic_disea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101.jpg"/><Relationship Id="rId4" Type="http://schemas.openxmlformats.org/officeDocument/2006/relationships/image" Target="../media/image100.jpg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n/news-room/fact-sheets/detail/taeniasis-cysticercosis" TargetMode="External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png"/><Relationship Id="rId4" Type="http://schemas.openxmlformats.org/officeDocument/2006/relationships/hyperlink" Target="https://www.galvmed.org/news/first-ever-licenced-vaccine-major-cause-epilepsy-developing-world/" TargetMode="Externa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mailto:narya@uwaterloo.ca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.cdc.gov/details_linked.aspx?pid=9813&amp;permalink=9813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19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iencedaily.com/images/2004/" TargetMode="External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jpg"/><Relationship Id="rId9" Type="http://schemas.openxmlformats.org/officeDocument/2006/relationships/image" Target="../media/image44.png"/></Relationships>
</file>

<file path=ppt/slides/_rels/slide1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://jama.ama-assn.org/content/vol302/issue10/images/medium/jmn90091fa.jpg" TargetMode="External"/><Relationship Id="rId7" Type="http://schemas.openxmlformats.org/officeDocument/2006/relationships/image" Target="../media/image112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7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tchagas.org/imagens/MapChagasJun09_large.jpg" TargetMode="External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bb.org/NR/rdonlyres/E2004F99-DF0C-4769-B518-CEF022686C26/0/09chagasmapa.gif" TargetMode="External"/><Relationship Id="rId7" Type="http://schemas.openxmlformats.org/officeDocument/2006/relationships/image" Target="../media/image44.pn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doctorswithoutborders.org/events/symposiums/2009-dndi-treat-chagas/assets/files/IntroductoryPresentation.pdf" TargetMode="External"/><Relationship Id="rId5" Type="http://schemas.openxmlformats.org/officeDocument/2006/relationships/image" Target="../media/image112.png"/><Relationship Id="rId4" Type="http://schemas.openxmlformats.org/officeDocument/2006/relationships/image" Target="../media/image115.pn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hyperlink" Target="http://www.dpd.cdc.gov/dpdx/images/ParasiteImages/S-Z/TrypanosomiasisAmerican/AmerTryp_LifeCycle.gif" TargetMode="External"/><Relationship Id="rId4" Type="http://schemas.openxmlformats.org/officeDocument/2006/relationships/image" Target="../media/image1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rs.els-cdn.com/content/image/1-s2.0-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://www.jyi.org/articleimages/185/originals/img3.jpg" TargetMode="External"/><Relationship Id="rId7" Type="http://schemas.openxmlformats.org/officeDocument/2006/relationships/image" Target="../media/image121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7.png"/><Relationship Id="rId5" Type="http://schemas.openxmlformats.org/officeDocument/2006/relationships/image" Target="../media/image120.png"/><Relationship Id="rId4" Type="http://schemas.openxmlformats.org/officeDocument/2006/relationships/image" Target="../media/image119.jpg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s8.nytimes.com/images/2007/08/01/health/adam/17189.jpg" TargetMode="External"/><Relationship Id="rId7" Type="http://schemas.openxmlformats.org/officeDocument/2006/relationships/image" Target="../media/image44.pn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esearchmagazine.uga.edu/winter" TargetMode="External"/><Relationship Id="rId5" Type="http://schemas.openxmlformats.org/officeDocument/2006/relationships/image" Target="../media/image124.jpg"/><Relationship Id="rId4" Type="http://schemas.openxmlformats.org/officeDocument/2006/relationships/image" Target="../media/image123.png"/></Relationships>
</file>

<file path=ppt/slides/_rels/slide2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12.png"/><Relationship Id="rId7" Type="http://schemas.openxmlformats.org/officeDocument/2006/relationships/image" Target="../media/image129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8.png"/><Relationship Id="rId11" Type="http://schemas.openxmlformats.org/officeDocument/2006/relationships/image" Target="../media/image44.png"/><Relationship Id="rId5" Type="http://schemas.openxmlformats.org/officeDocument/2006/relationships/image" Target="../media/image127.png"/><Relationship Id="rId10" Type="http://schemas.openxmlformats.org/officeDocument/2006/relationships/hyperlink" Target="http://cmbi.bjmu.edu.cn/uptodate/pictures/card_pix/chagas_d.gif" TargetMode="External"/><Relationship Id="rId4" Type="http://schemas.openxmlformats.org/officeDocument/2006/relationships/image" Target="../media/image126.jpg"/><Relationship Id="rId9" Type="http://schemas.openxmlformats.org/officeDocument/2006/relationships/image" Target="../media/image130.png"/></Relationships>
</file>

<file path=ppt/slides/_rels/slide2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44.png"/><Relationship Id="rId3" Type="http://schemas.openxmlformats.org/officeDocument/2006/relationships/image" Target="../media/image112.png"/><Relationship Id="rId7" Type="http://schemas.openxmlformats.org/officeDocument/2006/relationships/image" Target="../media/image107.png"/><Relationship Id="rId12" Type="http://schemas.openxmlformats.org/officeDocument/2006/relationships/image" Target="../media/image138.jp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4.png"/><Relationship Id="rId11" Type="http://schemas.openxmlformats.org/officeDocument/2006/relationships/hyperlink" Target="http://www.lib.uiowa.edu/Hardin/MD/pictu" TargetMode="External"/><Relationship Id="rId5" Type="http://schemas.openxmlformats.org/officeDocument/2006/relationships/image" Target="../media/image133.png"/><Relationship Id="rId10" Type="http://schemas.openxmlformats.org/officeDocument/2006/relationships/image" Target="../media/image137.png"/><Relationship Id="rId4" Type="http://schemas.openxmlformats.org/officeDocument/2006/relationships/image" Target="../media/image132.jpg"/><Relationship Id="rId9" Type="http://schemas.openxmlformats.org/officeDocument/2006/relationships/image" Target="../media/image136.png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4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g"/><Relationship Id="rId2" Type="http://schemas.openxmlformats.org/officeDocument/2006/relationships/hyperlink" Target="http://www.stanford.edu/class/humbio153/Chaga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107.png"/><Relationship Id="rId4" Type="http://schemas.openxmlformats.org/officeDocument/2006/relationships/image" Target="../media/image144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hyperlink" Target="http://www.lib.uiowa.edu/Hardin/md/pictures22/cdc/PHIL" TargetMode="External"/><Relationship Id="rId4" Type="http://schemas.openxmlformats.org/officeDocument/2006/relationships/image" Target="../media/image146.jpg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2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44.png"/><Relationship Id="rId3" Type="http://schemas.openxmlformats.org/officeDocument/2006/relationships/image" Target="../media/image148.jpg"/><Relationship Id="rId7" Type="http://schemas.openxmlformats.org/officeDocument/2006/relationships/image" Target="../media/image150.png"/><Relationship Id="rId12" Type="http://schemas.openxmlformats.org/officeDocument/2006/relationships/image" Target="../media/image112.pn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tudentreader.com/files/africansleepingsicknesscells.jpg" TargetMode="External"/><Relationship Id="rId11" Type="http://schemas.openxmlformats.org/officeDocument/2006/relationships/image" Target="../media/image154.png"/><Relationship Id="rId5" Type="http://schemas.openxmlformats.org/officeDocument/2006/relationships/hyperlink" Target="http://media-2.web.britannica.com/eb-media/99/24099-004-EB15ADB7.jpg" TargetMode="External"/><Relationship Id="rId10" Type="http://schemas.openxmlformats.org/officeDocument/2006/relationships/image" Target="../media/image153.png"/><Relationship Id="rId4" Type="http://schemas.openxmlformats.org/officeDocument/2006/relationships/image" Target="../media/image149.jpg"/><Relationship Id="rId9" Type="http://schemas.openxmlformats.org/officeDocument/2006/relationships/image" Target="../media/image152.png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lecology.org/diseases/print_d_african_trypano.htm" TargetMode="External"/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112.png"/><Relationship Id="rId4" Type="http://schemas.openxmlformats.org/officeDocument/2006/relationships/image" Target="../media/image1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g"/><Relationship Id="rId2" Type="http://schemas.openxmlformats.org/officeDocument/2006/relationships/hyperlink" Target="http://www.dpd.cdc.gov/dpdx/HTML/TrypanosomiasisAfrican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112.png"/><Relationship Id="rId4" Type="http://schemas.openxmlformats.org/officeDocument/2006/relationships/image" Target="../media/image158.png"/></Relationships>
</file>

<file path=ppt/slides/_rels/slide211.xml.rels><?xml version="1.0" encoding="UTF-8" standalone="yes"?>
<Relationships xmlns="http://schemas.openxmlformats.org/package/2006/relationships"><Relationship Id="rId8" Type="http://schemas.openxmlformats.org/officeDocument/2006/relationships/hyperlink" Target="http://pathmicro.med.sc.edu/" TargetMode="External"/><Relationship Id="rId3" Type="http://schemas.openxmlformats.org/officeDocument/2006/relationships/hyperlink" Target="http://www.finddiagnostics.org/programs/hat/find_activities" TargetMode="External"/><Relationship Id="rId7" Type="http://schemas.openxmlformats.org/officeDocument/2006/relationships/image" Target="../media/image162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1.jpg"/><Relationship Id="rId5" Type="http://schemas.openxmlformats.org/officeDocument/2006/relationships/hyperlink" Target="http://pathmicro.med.sc.edu/parasitology/sleep2.jpg" TargetMode="External"/><Relationship Id="rId4" Type="http://schemas.openxmlformats.org/officeDocument/2006/relationships/image" Target="../media/image160.jpg"/><Relationship Id="rId9" Type="http://schemas.openxmlformats.org/officeDocument/2006/relationships/image" Target="../media/image44.png"/></Relationships>
</file>

<file path=ppt/slides/_rels/slide2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64.jpg"/><Relationship Id="rId7" Type="http://schemas.openxmlformats.org/officeDocument/2006/relationships/hyperlink" Target="http://classes.midlandstech.com/carterp/Courses/bio225/chap22/Slide16.GIF" TargetMode="External"/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pathmicro.med.sc.edu/parasitology/sleep7.jpg" TargetMode="External"/><Relationship Id="rId11" Type="http://schemas.openxmlformats.org/officeDocument/2006/relationships/image" Target="../media/image44.png"/><Relationship Id="rId5" Type="http://schemas.openxmlformats.org/officeDocument/2006/relationships/image" Target="../media/image107.png"/><Relationship Id="rId10" Type="http://schemas.openxmlformats.org/officeDocument/2006/relationships/image" Target="../media/image166.jpg"/><Relationship Id="rId4" Type="http://schemas.openxmlformats.org/officeDocument/2006/relationships/image" Target="../media/image165.png"/><Relationship Id="rId9" Type="http://schemas.openxmlformats.org/officeDocument/2006/relationships/image" Target="../media/image112.png"/></Relationships>
</file>

<file path=ppt/slides/_rels/slide2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68.jpg"/><Relationship Id="rId7" Type="http://schemas.openxmlformats.org/officeDocument/2006/relationships/hyperlink" Target="http://www.dpd.cdc.gov/DPDx/images/ParasiteImages/S-" TargetMode="External"/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2.png"/><Relationship Id="rId5" Type="http://schemas.openxmlformats.org/officeDocument/2006/relationships/image" Target="../media/image169.png"/><Relationship Id="rId4" Type="http://schemas.openxmlformats.org/officeDocument/2006/relationships/hyperlink" Target="http://www.finddiagnostics.org/programs/hat/" TargetMode="External"/></Relationships>
</file>

<file path=ppt/slides/_rels/slide2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hyperlink" Target="http://www.stanford.edu/class/humbio1" TargetMode="External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12" Type="http://schemas.openxmlformats.org/officeDocument/2006/relationships/hyperlink" Target="http://dndi.org/images/stories/nect_dossier_eng.pdf" TargetMode="External"/><Relationship Id="rId2" Type="http://schemas.openxmlformats.org/officeDocument/2006/relationships/image" Target="../media/image170.jp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4.jp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5" Type="http://schemas.openxmlformats.org/officeDocument/2006/relationships/image" Target="../media/image112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Relationship Id="rId14" Type="http://schemas.openxmlformats.org/officeDocument/2006/relationships/image" Target="../media/image139.png"/></Relationships>
</file>

<file path=ppt/slides/_rels/slide2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://i.ehow.com/images/Global" TargetMode="External"/><Relationship Id="rId7" Type="http://schemas.openxmlformats.org/officeDocument/2006/relationships/hyperlink" Target="http://www.fao.org/AG/AGA" TargetMode="External"/><Relationship Id="rId2" Type="http://schemas.openxmlformats.org/officeDocument/2006/relationships/image" Target="../media/image18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2.png"/><Relationship Id="rId5" Type="http://schemas.openxmlformats.org/officeDocument/2006/relationships/image" Target="../media/image182.png"/><Relationship Id="rId4" Type="http://schemas.openxmlformats.org/officeDocument/2006/relationships/image" Target="../media/image181.jpg"/></Relationships>
</file>

<file path=ppt/slides/_rels/slide2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84.jpg"/><Relationship Id="rId7" Type="http://schemas.openxmlformats.org/officeDocument/2006/relationships/image" Target="../media/image112.png"/><Relationship Id="rId2" Type="http://schemas.openxmlformats.org/officeDocument/2006/relationships/image" Target="../media/image18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5.png"/><Relationship Id="rId5" Type="http://schemas.openxmlformats.org/officeDocument/2006/relationships/hyperlink" Target="http://www.stanford.edu/class/humbio103/ParaSites2001/t" TargetMode="External"/><Relationship Id="rId4" Type="http://schemas.openxmlformats.org/officeDocument/2006/relationships/hyperlink" Target="http://www.abdn.ac.uk/ibes/images/vector7.jpg" TargetMode="Externa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112.png"/><Relationship Id="rId4" Type="http://schemas.openxmlformats.org/officeDocument/2006/relationships/image" Target="../media/image187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112.pn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hyperlink" Target="http://www.cdc.gov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112.png"/><Relationship Id="rId4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lWVA0qu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jpg"/><Relationship Id="rId7" Type="http://schemas.openxmlformats.org/officeDocument/2006/relationships/image" Target="../media/image196.png"/><Relationship Id="rId2" Type="http://schemas.openxmlformats.org/officeDocument/2006/relationships/image" Target="../media/image19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10" Type="http://schemas.openxmlformats.org/officeDocument/2006/relationships/image" Target="../media/image44.png"/><Relationship Id="rId4" Type="http://schemas.openxmlformats.org/officeDocument/2006/relationships/image" Target="../media/image193.png"/><Relationship Id="rId9" Type="http://schemas.openxmlformats.org/officeDocument/2006/relationships/hyperlink" Target="http://www.cdc.gov/" TargetMode="Externa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200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g"/><Relationship Id="rId7" Type="http://schemas.openxmlformats.org/officeDocument/2006/relationships/image" Target="../media/image44.png"/><Relationship Id="rId2" Type="http://schemas.openxmlformats.org/officeDocument/2006/relationships/image" Target="../media/image201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medscape.com/" TargetMode="External"/><Relationship Id="rId5" Type="http://schemas.openxmlformats.org/officeDocument/2006/relationships/image" Target="../media/image112.png"/><Relationship Id="rId4" Type="http://schemas.openxmlformats.org/officeDocument/2006/relationships/image" Target="../media/image203.pn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112.png"/></Relationships>
</file>

<file path=ppt/slides/_rels/slide2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10.png"/><Relationship Id="rId7" Type="http://schemas.openxmlformats.org/officeDocument/2006/relationships/hyperlink" Target="http://sabin.org/vaccine-development/vaccines/hookworm" TargetMode="External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3.jpg"/><Relationship Id="rId5" Type="http://schemas.openxmlformats.org/officeDocument/2006/relationships/image" Target="../media/image212.jpg"/><Relationship Id="rId10" Type="http://schemas.openxmlformats.org/officeDocument/2006/relationships/image" Target="../media/image44.png"/><Relationship Id="rId4" Type="http://schemas.openxmlformats.org/officeDocument/2006/relationships/image" Target="../media/image211.png"/><Relationship Id="rId9" Type="http://schemas.openxmlformats.org/officeDocument/2006/relationships/image" Target="../media/image112.png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112.pn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1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191.jpg"/><Relationship Id="rId4" Type="http://schemas.openxmlformats.org/officeDocument/2006/relationships/image" Target="../media/image220.pn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223.jpg"/><Relationship Id="rId4" Type="http://schemas.openxmlformats.org/officeDocument/2006/relationships/image" Target="../media/image222.png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29.jpg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225.pn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112.png"/><Relationship Id="rId4" Type="http://schemas.openxmlformats.org/officeDocument/2006/relationships/image" Target="../media/image228.png"/></Relationships>
</file>

<file path=ppt/slides/_rels/slide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uaem.org/" TargetMode="External"/><Relationship Id="rId1" Type="http://schemas.openxmlformats.org/officeDocument/2006/relationships/slideLayout" Target="../slideLayouts/slideLayout13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creativecommons.org/licenses/by-nc-nd/3.0/u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eau.org/gif/couv_oms_soil_tra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://emedicine.medscape.com/article/788570-overview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hyperlink" Target="http://www.biolib.cz/IMG/GAL/17331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obio.sdu.edu.cn/sdjsc/engparabook/ch087.ht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beworld.org/i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nfo.agt.bme.hu/drupal/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swell.com/winow/+Rudolph'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hyperlink" Target="http://www.dpd.cdc.gov/dpdx/HTML/ImageLibrary/Strongyloidiasis_il.htm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bledrugstore.com/blog/wp-content/uploads/2012/11/Intestinal-Parasites-treatment-with-anthelmintics1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narya@uwaterloo.c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3.0/u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tyman.com/africa/a442.jpg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web.britannica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cdc.gov/parasites/hookworm/health_professionals/index.html#tx" TargetMode="Externa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artforgorillas.wildlifedirect.org/files/2010/03/Washing-Hand.-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parasites/images/toxocariasis/home_page_image_toxocariasis.jpg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cms.revoptom.com/handbook/IMA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cleansing.com/wp-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tbiomed.murdoch.edu.au/numbatnews/conte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plpnemweb.ucdavis.edu/nemaplex/taxadata/Dmedinensis.HTM" TargetMode="External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d.cdc.gov/dpdx/images/ParasiteI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who.int/dracunculiasis/epidemiology/en/" TargetMode="Externa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love2others.org/wp-content/uploads/2012/05/33.jpg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asitemuseum.com/wp-content/gallery/guinea-" TargetMode="Externa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83BC68D-0D95-41C7-93DB-7C6D7714B5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0" y="62631"/>
            <a:ext cx="5943600" cy="2432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99105" y="3429000"/>
            <a:ext cx="6193790" cy="12439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CA" sz="4000" b="1" spc="-5" dirty="0">
                <a:latin typeface="Arial Black" panose="020B0A04020102020204" pitchFamily="34" charset="0"/>
              </a:rPr>
              <a:t>Neglected Tropical Diseases</a:t>
            </a:r>
            <a:endParaRPr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3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69" y="125840"/>
            <a:ext cx="47205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List of </a:t>
            </a:r>
            <a:r>
              <a:rPr sz="3200" dirty="0">
                <a:solidFill>
                  <a:srgbClr val="FFFFFF"/>
                </a:solidFill>
              </a:rPr>
              <a:t>module</a:t>
            </a:r>
            <a:r>
              <a:rPr sz="3200" spc="-8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sections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831341" y="847751"/>
            <a:ext cx="3251835" cy="461327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527685" marR="0" lvl="0" indent="-515620" algn="l" defTabSz="9144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Epidemiology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7685" marR="0" lvl="0" indent="-51562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Factors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7685" marR="0" lvl="0" indent="-51562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Life</a:t>
            </a:r>
            <a:r>
              <a:rPr kumimoji="0" sz="28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cycle/biology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7685" marR="0" lvl="0" indent="-51562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7685" marR="0" lvl="0" indent="-515620" algn="l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Diagnosis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7685" marR="0" lvl="0" indent="-51562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27685" marR="0" lvl="0" indent="-51562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Control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59883" y="1412747"/>
            <a:ext cx="5277866" cy="3536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2318" y="4979924"/>
            <a:ext cx="43148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http://www.wsp.org/Hygiene-Sanitation-Water-Toolkit/graphics/cartoon-09.gif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1125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80B5419-3F36-420D-87C1-54B9A9660C7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85010" y="5181601"/>
            <a:ext cx="8221980" cy="546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Slow extraction of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female worm after emergence from</a:t>
            </a:r>
            <a:r>
              <a:rPr kumimoji="0" sz="2200" b="0" i="0" u="none" strike="noStrike" kern="1200" cap="none" spc="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blister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89355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 credit: Louise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Gubb/The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Carter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Center</a:t>
            </a:r>
            <a:r>
              <a:rPr kumimoji="0" sz="12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http://www.cartercenter.org/news/documents/doc2460.html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283" y="214035"/>
            <a:ext cx="2561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6.6</a:t>
            </a:r>
            <a:r>
              <a:rPr sz="2800" spc="-3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Treatment</a:t>
            </a:r>
            <a:endParaRPr sz="2800" dirty="0"/>
          </a:p>
        </p:txBody>
      </p:sp>
      <p:pic>
        <p:nvPicPr>
          <p:cNvPr id="7" name="Picture 6" descr="A picture containing indoor, person&#10;&#10;Description generated with very high confidence">
            <a:extLst>
              <a:ext uri="{FF2B5EF4-FFF2-40B4-BE49-F238E27FC236}">
                <a16:creationId xmlns:a16="http://schemas.microsoft.com/office/drawing/2014/main" id="{A04BD8AF-CC13-4FF4-B22E-64ECB6653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46" y="1716477"/>
            <a:ext cx="4176908" cy="276995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157E5BD-B6E7-4BAC-8367-D7BDD84E9BB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7865" y="1108300"/>
            <a:ext cx="8256270" cy="464139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466725" lvl="0" indent="-342900" algn="l" defTabSz="914400" rtl="0" eaLnBrk="1" fontAlgn="auto" latinLnBrk="0" hangingPunct="1">
              <a:lnSpc>
                <a:spcPct val="80000"/>
              </a:lnSpc>
              <a:spcBef>
                <a:spcPts val="7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Surgical extraction of the guinea worm prior </a:t>
            </a:r>
            <a:r>
              <a:rPr kumimoji="0" sz="2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eruption – has resulted in less associated</a:t>
            </a:r>
            <a:r>
              <a:rPr kumimoji="0" sz="26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disability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endParaRPr kumimoji="0" lang="en-CA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However,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widely available in problematic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Char char="o"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curative antihelminthic treatment is</a:t>
            </a:r>
            <a:r>
              <a:rPr kumimoji="0" sz="26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available</a:t>
            </a:r>
            <a:endParaRPr kumimoji="0" lang="en-CA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ts val="2375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Niridazole has been reported to decrease</a:t>
            </a:r>
            <a:r>
              <a:rPr kumimoji="0" sz="20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inflammation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around the worm, allowing for easier</a:t>
            </a:r>
            <a:r>
              <a:rPr kumimoji="0" sz="2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extraction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7020" algn="l" defTabSz="914400" rtl="0" eaLnBrk="1" fontAlgn="auto" latinLnBrk="0" hangingPunct="1">
              <a:lnSpc>
                <a:spcPts val="211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Metronidazole, thiabendazole (adults) also used as adjunct  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stick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removal; however to be used with caution due to one  study’s finding that these were associated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aberrant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migration of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601200" y="6400801"/>
            <a:ext cx="895730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518" y="179796"/>
            <a:ext cx="2561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6.6</a:t>
            </a:r>
            <a:r>
              <a:rPr sz="2800" spc="-3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Treatment</a:t>
            </a:r>
            <a:endParaRPr sz="28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863A4BE-83AE-4F9E-ABDD-2434A15986D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909" y="115314"/>
            <a:ext cx="2009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6.7</a:t>
            </a:r>
            <a:r>
              <a:rPr sz="2800" spc="-5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Control</a:t>
            </a:r>
            <a:endParaRPr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673208" y="6553200"/>
            <a:ext cx="766192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6437" y="1149222"/>
            <a:ext cx="8263890" cy="4370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Community education on disease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transmission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Educating affected individuals not to immerse the affected areas</a:t>
            </a:r>
            <a:r>
              <a:rPr kumimoji="0" sz="20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 which is used for public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consumption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7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Promotion and provision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safe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drinking water</a:t>
            </a:r>
            <a:r>
              <a:rPr kumimoji="0" sz="24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Boiling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Point-of-use filtration of drinking water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“strain”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copepods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Nylon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filters,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Low-cost methods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effective,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filtration through clean</a:t>
            </a:r>
            <a:r>
              <a:rPr kumimoji="0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cloth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7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Larvicide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kill</a:t>
            </a:r>
            <a:r>
              <a:rPr kumimoji="0" sz="2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copepods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424F88B-76DF-4A60-9898-BE258FB2D01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9157" y="4630729"/>
            <a:ext cx="2704085" cy="1361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Pipe filters: portable, for use anytime and at any water source</a:t>
            </a:r>
            <a:r>
              <a:rPr kumimoji="0" sz="18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available.</a:t>
            </a:r>
            <a:endParaRPr kumimoji="0" lang="en-US" sz="18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 Carter Center / L.</a:t>
            </a:r>
            <a:r>
              <a:rPr kumimoji="0" sz="1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Gubb</a:t>
            </a:r>
          </a:p>
        </p:txBody>
      </p:sp>
      <p:sp>
        <p:nvSpPr>
          <p:cNvPr id="3" name="object 3"/>
          <p:cNvSpPr/>
          <p:nvPr/>
        </p:nvSpPr>
        <p:spPr>
          <a:xfrm>
            <a:off x="1934514" y="1219201"/>
            <a:ext cx="3333370" cy="2909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382" y="265276"/>
            <a:ext cx="2009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6.7</a:t>
            </a:r>
            <a:r>
              <a:rPr sz="2800" spc="-5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Control</a:t>
            </a:r>
            <a:endParaRPr sz="28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27A9AEC5-84F8-4D51-B90B-72A303D76247}"/>
              </a:ext>
            </a:extLst>
          </p:cNvPr>
          <p:cNvSpPr/>
          <p:nvPr/>
        </p:nvSpPr>
        <p:spPr>
          <a:xfrm>
            <a:off x="6781800" y="1219200"/>
            <a:ext cx="3018486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3042231-9B16-4942-963C-C5F217A46522}"/>
              </a:ext>
            </a:extLst>
          </p:cNvPr>
          <p:cNvSpPr txBox="1"/>
          <p:nvPr/>
        </p:nvSpPr>
        <p:spPr>
          <a:xfrm>
            <a:off x="6939001" y="4679460"/>
            <a:ext cx="2704085" cy="10227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Simple filtration of water to remove copepod vectors</a:t>
            </a:r>
          </a:p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ctr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 Carter Center / L.</a:t>
            </a:r>
            <a:r>
              <a:rPr kumimoji="0" sz="1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Gubb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3902D37-D490-4710-B1A0-DDA48C104D3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430" y="145506"/>
            <a:ext cx="37826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chemeClr val="bg1"/>
                </a:solidFill>
              </a:rPr>
              <a:t>Ackno</a:t>
            </a:r>
            <a:r>
              <a:rPr sz="3200" spc="10" dirty="0">
                <a:solidFill>
                  <a:schemeClr val="bg1"/>
                </a:solidFill>
              </a:rPr>
              <a:t>w</a:t>
            </a:r>
            <a:r>
              <a:rPr sz="3200" dirty="0">
                <a:solidFill>
                  <a:schemeClr val="bg1"/>
                </a:solidFill>
              </a:rPr>
              <a:t>led</a:t>
            </a:r>
            <a:r>
              <a:rPr sz="3200" spc="-15" dirty="0">
                <a:solidFill>
                  <a:schemeClr val="bg1"/>
                </a:solidFill>
              </a:rPr>
              <a:t>g</a:t>
            </a:r>
            <a:r>
              <a:rPr sz="3200" dirty="0">
                <a:solidFill>
                  <a:schemeClr val="bg1"/>
                </a:solidFill>
              </a:rPr>
              <a:t>men</a:t>
            </a:r>
            <a:r>
              <a:rPr sz="3200" spc="-15" dirty="0">
                <a:solidFill>
                  <a:schemeClr val="bg1"/>
                </a:solidFill>
              </a:rPr>
              <a:t>t</a:t>
            </a:r>
            <a:r>
              <a:rPr sz="32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2465" y="2133600"/>
            <a:ext cx="8307070" cy="21589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7314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Thanks to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Jenna </a:t>
            </a: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Kelly, </a:t>
            </a:r>
            <a:r>
              <a:rPr kumimoji="0" lang="en-US" sz="22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Shazeen</a:t>
            </a: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Bandukwala</a:t>
            </a: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Melissa Whaling, and Josephine Esposto for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critical</a:t>
            </a:r>
            <a:r>
              <a:rPr kumimoji="0" lang="en-US" sz="22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editing.</a:t>
            </a:r>
          </a:p>
          <a:p>
            <a:pPr marL="12700" marR="107314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07314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appreciate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 Brewer and 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Jackeline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Alger for 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thoughtful</a:t>
            </a:r>
            <a:r>
              <a:rPr kumimoji="0" sz="22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DA97D84-8AD9-403E-9180-6FC5F24F52A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399" y="1447801"/>
            <a:ext cx="14732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CA" sz="3200" spc="-5" dirty="0"/>
              <a:t>Credits</a:t>
            </a:r>
            <a:endParaRPr lang="en-CA"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2778919" y="2286000"/>
            <a:ext cx="6634163" cy="3052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Akre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M. Adja</a:t>
            </a:r>
            <a:r>
              <a:rPr kumimoji="0" lang="en-CA" sz="2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1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CA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Sina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Helbig</a:t>
            </a:r>
            <a:r>
              <a:rPr kumimoji="0" lang="en-CA" sz="2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2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Alia Tayea</a:t>
            </a:r>
            <a:r>
              <a:rPr kumimoji="0" lang="en-CA" sz="2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3</a:t>
            </a: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, Neil Arya</a:t>
            </a:r>
            <a:r>
              <a:rPr kumimoji="0" lang="en-CA" sz="2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4</a:t>
            </a:r>
            <a:endParaRPr kumimoji="0" lang="en-C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080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1: </a:t>
            </a:r>
            <a:r>
              <a:rPr kumimoji="0" lang="en-CA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Institut</a:t>
            </a: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Pierre Richet, </a:t>
            </a:r>
            <a:r>
              <a:rPr kumimoji="0" lang="en-CA" sz="15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Université</a:t>
            </a:r>
            <a:r>
              <a:rPr kumimoji="0" lang="en-CA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en-CA" sz="15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Cocody</a:t>
            </a:r>
            <a:r>
              <a:rPr kumimoji="0" lang="en-CA" sz="15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Abidjan</a:t>
            </a:r>
            <a:endParaRPr kumimoji="0" lang="en-CA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93700" marR="510540" lvl="0" indent="-342900" algn="ctr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2: </a:t>
            </a:r>
            <a:r>
              <a:rPr kumimoji="0" lang="en-CA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Boston University School </a:t>
            </a: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CA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Medicine, Division </a:t>
            </a: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CA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Infectious  Diseases, Boston, </a:t>
            </a: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MA,</a:t>
            </a:r>
            <a:r>
              <a:rPr kumimoji="0" lang="en-CA" sz="15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USA</a:t>
            </a:r>
            <a:endParaRPr kumimoji="0" lang="en-CA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800" marR="0" lvl="0" indent="0" algn="ctr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3: </a:t>
            </a:r>
            <a:r>
              <a:rPr kumimoji="0" lang="en-CA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Médecins Sans</a:t>
            </a:r>
            <a:r>
              <a:rPr kumimoji="0" lang="en-CA" sz="15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15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Frontières</a:t>
            </a:r>
            <a:endParaRPr kumimoji="0" lang="en-CA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0800" marR="0" lvl="0" indent="0" algn="ctr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4: </a:t>
            </a: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Western </a:t>
            </a:r>
            <a:r>
              <a:rPr kumimoji="0" lang="en-CA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University, University </a:t>
            </a: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CA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Waterloo, </a:t>
            </a: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McMaster</a:t>
            </a:r>
            <a:r>
              <a:rPr kumimoji="0" lang="en-CA" sz="15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University</a:t>
            </a:r>
            <a:endParaRPr kumimoji="0" lang="en-CA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08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Contact</a:t>
            </a:r>
            <a:r>
              <a:rPr kumimoji="0" lang="en-CA" sz="15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narya@uwaterloo.ca</a:t>
            </a:r>
            <a:endParaRPr kumimoji="0" lang="en-CA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231A63B-BB54-4F88-A491-8E1FB447687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7971" y="2029795"/>
            <a:ext cx="65760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spcBef>
                <a:spcPts val="100"/>
              </a:spcBef>
            </a:pPr>
            <a:r>
              <a:rPr sz="1800" b="0" dirty="0">
                <a:latin typeface="Arial"/>
                <a:cs typeface="Arial"/>
              </a:rPr>
              <a:t>The </a:t>
            </a:r>
            <a:r>
              <a:rPr sz="1800" b="0" spc="-5" dirty="0">
                <a:latin typeface="Arial"/>
                <a:cs typeface="Arial"/>
              </a:rPr>
              <a:t>Consortium of  Universities </a:t>
            </a:r>
            <a:r>
              <a:rPr sz="1800" b="0" dirty="0">
                <a:latin typeface="Arial"/>
                <a:cs typeface="Arial"/>
              </a:rPr>
              <a:t>for </a:t>
            </a:r>
            <a:r>
              <a:rPr sz="1800" b="0" spc="-5" dirty="0">
                <a:latin typeface="Arial"/>
                <a:cs typeface="Arial"/>
              </a:rPr>
              <a:t>Global Health gratefully </a:t>
            </a:r>
            <a:r>
              <a:rPr sz="1800" b="0" spc="-10" dirty="0">
                <a:latin typeface="Arial"/>
                <a:cs typeface="Arial"/>
              </a:rPr>
              <a:t>acknowledge </a:t>
            </a:r>
            <a:r>
              <a:rPr sz="1800" b="0" dirty="0">
                <a:latin typeface="Arial"/>
                <a:cs typeface="Arial"/>
              </a:rPr>
              <a:t>the </a:t>
            </a:r>
            <a:r>
              <a:rPr sz="1800" b="0" spc="-5" dirty="0">
                <a:latin typeface="Arial"/>
                <a:cs typeface="Arial"/>
              </a:rPr>
              <a:t>support </a:t>
            </a:r>
            <a:r>
              <a:rPr lang="en-US" sz="1800" b="0" spc="-5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provided </a:t>
            </a:r>
            <a:r>
              <a:rPr sz="1800" b="0" dirty="0">
                <a:latin typeface="Arial"/>
                <a:cs typeface="Arial"/>
              </a:rPr>
              <a:t>for </a:t>
            </a:r>
            <a:r>
              <a:rPr sz="1800" b="0" spc="-5" dirty="0">
                <a:latin typeface="Arial"/>
                <a:cs typeface="Arial"/>
              </a:rPr>
              <a:t>developing teaching modules </a:t>
            </a:r>
            <a:r>
              <a:rPr sz="1800" b="0" dirty="0">
                <a:latin typeface="Arial"/>
                <a:cs typeface="Arial"/>
              </a:rPr>
              <a:t>from</a:t>
            </a:r>
            <a:r>
              <a:rPr sz="1800" b="0" spc="55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the: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0014" y="3047668"/>
            <a:ext cx="4331970" cy="9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Margaret Kendrick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Blodgett</a:t>
            </a:r>
            <a:r>
              <a:rPr kumimoji="0" sz="1800" b="1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Foundation  The </a:t>
            </a: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Josiah </a:t>
            </a:r>
            <a:r>
              <a:rPr kumimoji="0" sz="1800" b="1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Macy, </a:t>
            </a:r>
            <a:r>
              <a:rPr kumimoji="0" sz="1800" b="1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Jr.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Foundation  </a:t>
            </a: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Arnold </a:t>
            </a:r>
            <a:r>
              <a:rPr kumimoji="0" sz="1800" b="1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P.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Gold</a:t>
            </a:r>
            <a:r>
              <a:rPr kumimoji="0" sz="1800" b="1" i="1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Foundation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8364" y="5562600"/>
            <a:ext cx="5335270" cy="559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licensed under</a:t>
            </a:r>
            <a:r>
              <a:rPr kumimoji="0" sz="13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sng" strike="noStrike" kern="1200" cap="none" spc="-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Creative </a:t>
            </a:r>
            <a:r>
              <a:rPr kumimoji="0" sz="1100" b="0" i="0" u="sng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Commons </a:t>
            </a:r>
            <a:r>
              <a:rPr kumimoji="0" sz="1100" b="0" i="0" u="sng" strike="noStrike" kern="1200" cap="none" spc="-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Attribution-Noncommercial-No Derivative </a:t>
            </a:r>
            <a:r>
              <a:rPr kumimoji="0" sz="1100" b="0" i="0" u="sng" strike="noStrike" kern="1200" cap="none" spc="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Works </a:t>
            </a:r>
            <a:r>
              <a:rPr kumimoji="0" sz="1100" b="0" i="0" u="sng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3.0 </a:t>
            </a:r>
            <a:r>
              <a:rPr kumimoji="0" sz="1100" b="0" i="0" u="sng" strike="noStrike" kern="1200" cap="none" spc="-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United </a:t>
            </a:r>
            <a:r>
              <a:rPr kumimoji="0" sz="1100" b="0" i="0" u="sng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States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sng" strike="noStrike" kern="1200" cap="none" spc="-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License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9699" y="4462138"/>
            <a:ext cx="1752600" cy="617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7BD4746-A969-48DA-899B-D892305B935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83BC68D-0D95-41C7-93DB-7C6D7714B5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14514" y="62631"/>
            <a:ext cx="5943600" cy="2432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70409" y="3176366"/>
            <a:ext cx="7451181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CA" sz="3200" b="1" spc="-5" dirty="0">
                <a:latin typeface="Arial Black" panose="020B0A04020102020204" pitchFamily="34" charset="0"/>
              </a:rPr>
              <a:t>Filariasis and Onchocerciasis</a:t>
            </a:r>
            <a:endParaRPr sz="3200" b="1" dirty="0">
              <a:latin typeface="Arial Black" panose="020B0A040201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33749" y="4079882"/>
            <a:ext cx="5524500" cy="271548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8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>
                <a:tab pos="707390" algn="l"/>
                <a:tab pos="29972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Sina Helbig*,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Akre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sz="18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Adja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Alia</a:t>
            </a:r>
            <a:r>
              <a:rPr kumimoji="0" sz="1800" b="0" i="0" u="none" strike="noStrike" kern="1200" cap="none" spc="-2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Tayea, </a:t>
            </a:r>
            <a:endParaRPr kumimoji="0" lang="en-US" sz="18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8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>
                <a:tab pos="707390" algn="l"/>
                <a:tab pos="29972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Neil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July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6685" marR="14097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Prepared as part of an education project of</a:t>
            </a:r>
            <a:r>
              <a:rPr kumimoji="0" sz="18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Global Health Education Consortium and  collaborating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*First author **Corresponding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author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A7E4-34A2-4B10-8395-30761E57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03" y="1828801"/>
            <a:ext cx="4270439" cy="623248"/>
          </a:xfrm>
        </p:spPr>
        <p:txBody>
          <a:bodyPr/>
          <a:lstStyle/>
          <a:p>
            <a:pPr algn="ctr"/>
            <a:r>
              <a:rPr lang="en-CA" sz="2025" dirty="0"/>
              <a:t>INDEX:</a:t>
            </a:r>
            <a:br>
              <a:rPr lang="en-CA" sz="2025" dirty="0"/>
            </a:br>
            <a:r>
              <a:rPr lang="en-CA" sz="2025" dirty="0"/>
              <a:t>Filariasis and Onchocerciasis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D7CDA-5337-43B4-B85B-C5B6DB8CB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2749" y="2857502"/>
            <a:ext cx="6397943" cy="507831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CA" dirty="0"/>
              <a:t>Lymphatic filariasis ---------------------------------------------- (7.1 -- 7.7)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CA" i="1" dirty="0"/>
              <a:t>Onchocerciasis volvulus</a:t>
            </a:r>
            <a:r>
              <a:rPr lang="en-CA" dirty="0"/>
              <a:t> ---------------------------------------- (8.1 – 8.9)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482F287-A016-422D-9165-D9863DC7631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858412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2302" y="2133601"/>
            <a:ext cx="647788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5420">
              <a:spcBef>
                <a:spcPts val="95"/>
              </a:spcBef>
            </a:pPr>
            <a:r>
              <a:rPr lang="en-CA" spc="-10" dirty="0"/>
              <a:t>Lymphatic Filariasis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0000868" y="6505143"/>
            <a:ext cx="5880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2800" y="3409407"/>
            <a:ext cx="5787390" cy="19319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942975" algn="l"/>
                <a:tab pos="5031105" algn="l"/>
              </a:tabLst>
              <a:defRPr/>
            </a:pP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Akre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n-US" sz="20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*, Sina Helbig,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Alia</a:t>
            </a:r>
            <a:r>
              <a:rPr kumimoji="0" sz="2000" b="1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Tayea,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Neil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Arya</a:t>
            </a:r>
            <a:r>
              <a:rPr kumimoji="0" sz="1950" b="1" i="0" u="none" strike="noStrike" kern="1200" cap="none" spc="0" normalizeH="0" baseline="2564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77495" marR="272415" lvl="0" indent="0" algn="ctr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Prepared as part of an education project of</a:t>
            </a:r>
            <a:r>
              <a:rPr kumimoji="0" sz="16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Global Health Education Consortium and  collaborating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*First author **Corresponding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author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3C809F9-CAC7-4B33-A125-097604B5188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A7E4-34A2-4B10-8395-30761E57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335" y="1295401"/>
            <a:ext cx="5693919" cy="830997"/>
          </a:xfrm>
        </p:spPr>
        <p:txBody>
          <a:bodyPr/>
          <a:lstStyle/>
          <a:p>
            <a:pPr algn="ctr"/>
            <a:r>
              <a:rPr lang="en-CA" sz="2700" dirty="0"/>
              <a:t>INDEX:</a:t>
            </a:r>
            <a:br>
              <a:rPr lang="en-CA" sz="2700" dirty="0"/>
            </a:br>
            <a:r>
              <a:rPr lang="en-CA" sz="2700" dirty="0"/>
              <a:t>Soil-Transmitted Helminths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D7CDA-5337-43B4-B85B-C5B6DB8CB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4998" y="2667001"/>
            <a:ext cx="8530590" cy="10156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i="1" dirty="0"/>
              <a:t>Ascaris lumbricoides </a:t>
            </a:r>
            <a:r>
              <a:rPr lang="en-CA" dirty="0"/>
              <a:t>(human large roundworm) ---------- (1.1--1.8)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i="1" dirty="0"/>
              <a:t>Trichuris </a:t>
            </a:r>
            <a:r>
              <a:rPr lang="en-CA" i="1" dirty="0" err="1"/>
              <a:t>trichuria</a:t>
            </a:r>
            <a:r>
              <a:rPr lang="en-CA" dirty="0"/>
              <a:t> (whipworm) --------------------------------- (2.1--2.8)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i="1" dirty="0" err="1"/>
              <a:t>Strongyloides</a:t>
            </a:r>
            <a:r>
              <a:rPr lang="en-CA" i="1" dirty="0"/>
              <a:t> </a:t>
            </a:r>
            <a:r>
              <a:rPr lang="en-CA" i="1" dirty="0" err="1"/>
              <a:t>stercoalis</a:t>
            </a:r>
            <a:r>
              <a:rPr lang="en-CA" dirty="0"/>
              <a:t> ----------------------------------------- (3.1--3.9) </a:t>
            </a:r>
            <a:endParaRPr lang="en-CA" i="1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482F287-A016-422D-9165-D9863DC7631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78134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" y="249084"/>
            <a:ext cx="5897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7.1 </a:t>
            </a:r>
            <a:r>
              <a:rPr sz="2400" spc="-10" dirty="0">
                <a:solidFill>
                  <a:srgbClr val="FFFFFF"/>
                </a:solidFill>
              </a:rPr>
              <a:t>Epidemiology: </a:t>
            </a:r>
            <a:r>
              <a:rPr sz="2400" spc="-5" dirty="0">
                <a:solidFill>
                  <a:srgbClr val="FFFFFF"/>
                </a:solidFill>
              </a:rPr>
              <a:t>Lymphatic</a:t>
            </a:r>
            <a:r>
              <a:rPr sz="2400" spc="7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Filariasis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828418" y="1115871"/>
            <a:ext cx="8531860" cy="3000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620" lvl="0" indent="-34290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Lymphatic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Filariasis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(LF) is caused by 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two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main types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vector-borne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filarial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nematodes: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165" marR="5080" lvl="1" indent="-342900" algn="l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  <a:tab pos="1841500" algn="l"/>
              </a:tabLst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TYPE 1	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Wuchereria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bancrofti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(Bancroftian filariasis):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tropical Africa,  Americas, Asia, Pacific - represents most of global</a:t>
            </a:r>
            <a:r>
              <a:rPr kumimoji="0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burden</a:t>
            </a: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  <a:tab pos="1841500" algn="l"/>
              </a:tabLst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TYPE 2	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Brugia malayi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(SE Asia, India),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B. timori</a:t>
            </a:r>
            <a:r>
              <a:rPr kumimoji="0" sz="20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(Indonesia)</a:t>
            </a:r>
          </a:p>
          <a:p>
            <a:pPr marL="355600" marR="7620" lvl="0" indent="-342900" algn="just" defTabSz="914400" rtl="0" eaLnBrk="1" fontAlgn="auto" latinLnBrk="0" hangingPunct="1">
              <a:lnSpc>
                <a:spcPct val="100000"/>
              </a:lnSpc>
              <a:spcBef>
                <a:spcPts val="17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Endemic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more than </a:t>
            </a:r>
            <a:r>
              <a:rPr kumimoji="0" lang="en-CA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52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countries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Asia,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Africa, Central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South America, with over 120 million infected (~40%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infected people live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India and ~33%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infected people  live in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Africa)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72268" y="6505143"/>
            <a:ext cx="5880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91050" y="4276726"/>
            <a:ext cx="2876550" cy="1971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47229" y="5725464"/>
            <a:ext cx="269430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tp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://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www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.trop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i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k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a.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n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et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/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n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e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w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s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/2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0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0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8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1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2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2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2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/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i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m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ages/Chinnock-20081222-News-Carter-  LymphaticFilariasis_f1.jpg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FD9F99F-D03E-43F5-A62F-BB61597FE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6121877"/>
            <a:ext cx="358482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http://www.who.int/mediacentre/factsheets/fs102/en/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AEFBAF8-905C-43BB-89E6-DB3B68A763F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10741" y="833755"/>
            <a:ext cx="541731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Areas in </a:t>
            </a:r>
            <a:r>
              <a:rPr kumimoji="0" lang="en-CA" sz="1600" b="1" i="0" u="none" strike="noStrike" kern="1200" cap="none" spc="-5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Arial"/>
                <a:ea typeface="+mn-ea"/>
                <a:cs typeface="Arial"/>
              </a:rPr>
              <a:t>BLUE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indicate LF presence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557" y="207508"/>
            <a:ext cx="6390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Global distribution of Lymphatic</a:t>
            </a:r>
            <a:r>
              <a:rPr sz="2400" spc="4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Filariasis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9772268" y="6505143"/>
            <a:ext cx="5880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5341" y="6068834"/>
            <a:ext cx="418401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 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http://www.cdc.gov/parasites/lymphaticfilariasis/epi.html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id="{D75FEC15-54CC-4CDA-8E30-35E8B4FCA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140" y="1127555"/>
            <a:ext cx="7998460" cy="483686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6C44148-7CD6-4CFC-BC52-9070E699187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623" y="210381"/>
            <a:ext cx="5897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7.1 </a:t>
            </a:r>
            <a:r>
              <a:rPr sz="2400" spc="-10" dirty="0">
                <a:solidFill>
                  <a:srgbClr val="FFFFFF"/>
                </a:solidFill>
              </a:rPr>
              <a:t>Epidemiology: </a:t>
            </a:r>
            <a:r>
              <a:rPr sz="2400" spc="-5" dirty="0">
                <a:solidFill>
                  <a:srgbClr val="FFFFFF"/>
                </a:solidFill>
              </a:rPr>
              <a:t>Lymphatic</a:t>
            </a:r>
            <a:r>
              <a:rPr sz="2400" spc="7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Filariasis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831341" y="866901"/>
            <a:ext cx="7813675" cy="9021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LF is a main cause of long-term disability</a:t>
            </a:r>
            <a:r>
              <a:rPr kumimoji="0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worldwide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Results in a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spectrum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clinical/subclinical</a:t>
            </a:r>
            <a:r>
              <a:rPr kumimoji="0" sz="24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8669" y="1836280"/>
            <a:ext cx="8072120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9365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  <a:tab pos="2675255" algn="l"/>
                <a:tab pos="4743450" algn="l"/>
                <a:tab pos="6068060" algn="l"/>
                <a:tab pos="6534784" algn="l"/>
                <a:tab pos="7148830" algn="l"/>
              </a:tabLst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US" sz="21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ym</a:t>
            </a:r>
            <a:r>
              <a:rPr kumimoji="0" lang="en-US" sz="2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toma</a:t>
            </a:r>
            <a:r>
              <a:rPr kumimoji="0" lang="en-US" sz="2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1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</a:t>
            </a:r>
            <a:r>
              <a:rPr kumimoji="0" lang="en-US" sz="21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mi</a:t>
            </a:r>
            <a:r>
              <a:rPr kumimoji="0" lang="en-US" sz="21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c</a:t>
            </a:r>
            <a:r>
              <a:rPr kumimoji="0" lang="en-US" sz="21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rofilaremia </a:t>
            </a:r>
            <a:r>
              <a:rPr kumimoji="0" lang="en-US" sz="2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US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</a:t>
            </a:r>
            <a:r>
              <a:rPr kumimoji="0" lang="en-US" sz="21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lang="en-US" sz="21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US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ion 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 t</a:t>
            </a:r>
            <a:r>
              <a:rPr kumimoji="0" lang="en-US" sz="2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lang="en-US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 blo</a:t>
            </a:r>
            <a:r>
              <a:rPr kumimoji="0" lang="en-US" sz="2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lang="en-US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 microfilariae)</a:t>
            </a:r>
            <a:endParaRPr kumimoji="0" lang="en-CA" sz="21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4965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299720" algn="l"/>
              </a:tabLst>
              <a:defRPr/>
            </a:pP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Chronic lymphadenitis </a:t>
            </a:r>
            <a:r>
              <a:rPr kumimoji="0" sz="2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elephantiasis (swelling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dependent 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limb or</a:t>
            </a:r>
            <a:r>
              <a:rPr kumimoji="0" sz="2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scrotum)</a:t>
            </a: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299720" algn="l"/>
              </a:tabLst>
              <a:defRPr/>
            </a:pP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Tropical pulmonary</a:t>
            </a:r>
            <a:r>
              <a:rPr kumimoji="0" sz="2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eosinophilia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3600" y="3657651"/>
            <a:ext cx="4343400" cy="235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4057" y="4142869"/>
            <a:ext cx="248412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576580" marR="5080" lvl="0" indent="-563880" algn="r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Gardener in Nigeria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elephantiasis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3563" y="4730393"/>
            <a:ext cx="26346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 credit: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WHO/TDR/Crump</a:t>
            </a:r>
            <a:r>
              <a:rPr kumimoji="0" sz="1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(1995)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2739" y="6127192"/>
            <a:ext cx="89839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American Heritage® Medical Dictionary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Copyright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2007, 2004 by Houghton Mifflin Company. Published by Houghton Mifflin Company. All rights</a:t>
            </a:r>
            <a:r>
              <a:rPr kumimoji="0" sz="10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reserved.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17ABF53-39A5-41DB-9E26-B389372DCBA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" y="226450"/>
            <a:ext cx="5897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7.1 </a:t>
            </a:r>
            <a:r>
              <a:rPr sz="2400" spc="-10" dirty="0">
                <a:solidFill>
                  <a:srgbClr val="FFFFFF"/>
                </a:solidFill>
              </a:rPr>
              <a:t>Epidemiology: </a:t>
            </a:r>
            <a:r>
              <a:rPr sz="2400" spc="-5" dirty="0">
                <a:solidFill>
                  <a:srgbClr val="FFFFFF"/>
                </a:solidFill>
              </a:rPr>
              <a:t>Lymphatic</a:t>
            </a:r>
            <a:r>
              <a:rPr sz="2400" spc="7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Filariasis</a:t>
            </a:r>
            <a:endParaRPr sz="24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0848" y="1314042"/>
            <a:ext cx="8530590" cy="3624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Even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microfilaremic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 who appear healthy,  there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 degree of suppression of the immune  system</a:t>
            </a:r>
          </a:p>
          <a:p>
            <a:pPr marL="812165" marR="8255" lvl="1" indent="-34290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Infected people are thus more vulnerable to other infections  such as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TB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Specific effects of HIV infection on LF are largely</a:t>
            </a:r>
            <a:r>
              <a:rPr kumimoji="0" sz="20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unknown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165" marR="5715" lvl="1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 study showed that the replicative capacity of HIV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2000" b="0" i="0" u="none" strike="noStrike" kern="1200" cap="none" spc="5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significantly enhanced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peripheral blood mononuclear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cells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patients with untreated</a:t>
            </a:r>
            <a:r>
              <a:rPr kumimoji="0" sz="20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LF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also have evidence of impaired renal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5141" y="5338394"/>
            <a:ext cx="842200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American Heritage®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Medical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Dictionary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Copyright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2007, 2004 by Houghton Mifflin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Company. Published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Houghton Mifflin Company.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</a:t>
            </a:r>
            <a:r>
              <a:rPr kumimoji="0" sz="10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rights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reserved. -- J Infect Dis. 2000 Dec;182(6):1804-8. Epub 2000 Nov</a:t>
            </a:r>
            <a:r>
              <a:rPr kumimoji="0" sz="1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8.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69405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Filarial infections increase susceptibility to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immunodeficiency virus infection in peripheral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mononuclear cells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vitro.Gopinath  R, Ostrowski M, Justement SJ, Fauci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AS,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Nutman</a:t>
            </a:r>
            <a:r>
              <a:rPr kumimoji="0" sz="1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TB.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Helminth Immunology Section, Laboratory of Parasitic Diseases, National Institute of Allergy and Infectious Diseases, Bethesda, MD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20892,</a:t>
            </a:r>
            <a:r>
              <a:rPr kumimoji="0" sz="1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USA.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5AA7D4D-8196-4727-932E-CC19AB9712B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72" y="208964"/>
            <a:ext cx="6565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7.2 </a:t>
            </a:r>
            <a:r>
              <a:rPr sz="2800" spc="-10" dirty="0">
                <a:solidFill>
                  <a:srgbClr val="FFFFFF"/>
                </a:solidFill>
              </a:rPr>
              <a:t>Risk factors: Lymphatic</a:t>
            </a:r>
            <a:r>
              <a:rPr sz="2800" spc="8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Filariasis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907541" y="940054"/>
            <a:ext cx="8253095" cy="330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LF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transmitted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</a:t>
            </a:r>
            <a:r>
              <a:rPr kumimoji="0" sz="21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mosquitoes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factors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include those 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are conducive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life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cycle of</a:t>
            </a:r>
            <a:r>
              <a:rPr kumimoji="0" sz="215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mosquitoes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Poor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drainage,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breeding</a:t>
            </a:r>
            <a:r>
              <a:rPr kumimoji="0" sz="215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sites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Poor</a:t>
            </a:r>
            <a:r>
              <a:rPr kumimoji="0" sz="21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sanitation</a:t>
            </a:r>
          </a:p>
          <a:p>
            <a:pPr marL="355600" marR="6350" lvl="0" indent="-342900" algn="l" defTabSz="914400" rtl="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  <a:tab pos="1983105" algn="l"/>
                <a:tab pos="2348865" algn="l"/>
                <a:tab pos="3596004" algn="l"/>
                <a:tab pos="4312285" algn="l"/>
                <a:tab pos="4906645" algn="l"/>
                <a:tab pos="5272405" algn="l"/>
                <a:tab pos="5819775" algn="l"/>
              </a:tabLst>
              <a:defRPr/>
            </a:pP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Vul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ility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ito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du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1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i</a:t>
            </a:r>
            <a:r>
              <a:rPr kumimoji="0" sz="21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n</a:t>
            </a:r>
            <a:r>
              <a:rPr kumimoji="0" sz="215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s</a:t>
            </a:r>
            <a:r>
              <a:rPr kumimoji="0" sz="21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e</a:t>
            </a:r>
            <a:r>
              <a:rPr kumimoji="0" sz="2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c</a:t>
            </a:r>
            <a:r>
              <a:rPr kumimoji="0" sz="21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t</a:t>
            </a:r>
            <a:r>
              <a:rPr kumimoji="0" sz="2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i</a:t>
            </a:r>
            <a:r>
              <a:rPr kumimoji="0" sz="21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c</a:t>
            </a:r>
            <a:r>
              <a:rPr kumimoji="0" sz="2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i</a:t>
            </a:r>
            <a:r>
              <a:rPr kumimoji="0" sz="21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d</a:t>
            </a:r>
            <a:r>
              <a:rPr kumimoji="0" sz="215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e</a:t>
            </a:r>
            <a:r>
              <a:rPr kumimoji="0" sz="215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-</a:t>
            </a:r>
            <a:r>
              <a:rPr kumimoji="0" sz="21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t</a:t>
            </a:r>
            <a:r>
              <a:rPr kumimoji="0" sz="2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r</a:t>
            </a:r>
            <a:r>
              <a:rPr kumimoji="0" sz="21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eat</a:t>
            </a:r>
            <a:r>
              <a:rPr kumimoji="0" sz="2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e</a:t>
            </a:r>
            <a:r>
              <a:rPr kumimoji="0" sz="21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d </a:t>
            </a:r>
            <a:r>
              <a:rPr kumimoji="0" sz="21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net</a:t>
            </a:r>
            <a:r>
              <a:rPr kumimoji="0" sz="21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(ITN)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use,</a:t>
            </a:r>
            <a:r>
              <a:rPr kumimoji="0" sz="21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etc.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Inadequate case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treatment, resulting in accumulation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150" b="0" i="0" u="none" strike="noStrike" kern="1200" cap="none" spc="4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disability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persistence of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reservoir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Interruption of LF-eradication,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control</a:t>
            </a:r>
            <a:r>
              <a:rPr kumimoji="0" sz="21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programmes</a:t>
            </a:r>
          </a:p>
        </p:txBody>
      </p:sp>
      <p:sp>
        <p:nvSpPr>
          <p:cNvPr id="4" name="object 4"/>
          <p:cNvSpPr/>
          <p:nvPr/>
        </p:nvSpPr>
        <p:spPr>
          <a:xfrm>
            <a:off x="4686300" y="4343400"/>
            <a:ext cx="3314700" cy="1992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8940" y="5755640"/>
            <a:ext cx="27844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http://www.filariasis.org/images/press_cent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re/mosquito.jpg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1A9631C-EA48-4D3E-A809-8B773BEC46C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07" y="231140"/>
            <a:ext cx="5788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7.3 </a:t>
            </a:r>
            <a:r>
              <a:rPr sz="2800" spc="-10" dirty="0">
                <a:solidFill>
                  <a:srgbClr val="FFFFFF"/>
                </a:solidFill>
              </a:rPr>
              <a:t>Biology: Lymphatic</a:t>
            </a:r>
            <a:r>
              <a:rPr sz="2800" spc="7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Filariasis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3740" y="1234187"/>
            <a:ext cx="8299450" cy="4251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Mosquito</a:t>
            </a:r>
            <a:r>
              <a:rPr kumimoji="0" sz="28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vectors</a:t>
            </a: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Anopheles spp.: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Africa</a:t>
            </a: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Culex spp.: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common vector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Americas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Aedes spp.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can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Asia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Pacific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regions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Mansonia spp.: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Asia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Pacific</a:t>
            </a:r>
            <a:r>
              <a:rPr kumimoji="0" sz="2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regions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Wingdings"/>
              <a:buChar char=""/>
              <a:tabLst/>
              <a:defRPr/>
            </a:pPr>
            <a:endParaRPr kumimoji="0" sz="3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080" lvl="0" indent="-342900" algn="l" defTabSz="914400" rtl="0" eaLnBrk="1" fontAlgn="auto" latinLnBrk="0" hangingPunct="1">
              <a:lnSpc>
                <a:spcPts val="26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 reside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the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lymphatic system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human</a:t>
            </a:r>
            <a:r>
              <a:rPr kumimoji="0" sz="2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host</a:t>
            </a: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  <a:tab pos="373761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Female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W.</a:t>
            </a: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bancrofti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	80-100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0.25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mm</a:t>
            </a: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  <a:tab pos="338264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Male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W.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bancrofti:	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40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mm</a:t>
            </a: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Brugia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spp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only half 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E7414C1-6317-47D4-A315-7DC35793BDA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193" y="242022"/>
            <a:ext cx="5788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7.3 </a:t>
            </a:r>
            <a:r>
              <a:rPr sz="2800" spc="-10" dirty="0">
                <a:solidFill>
                  <a:srgbClr val="FFFFFF"/>
                </a:solidFill>
              </a:rPr>
              <a:t>Biology: Lymphatic</a:t>
            </a:r>
            <a:r>
              <a:rPr sz="2800" spc="7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Filariasis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831340" y="1010332"/>
            <a:ext cx="8530590" cy="197929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Microfilarial</a:t>
            </a:r>
            <a:r>
              <a:rPr kumimoji="0" sz="26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periodicity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Periodicity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concentration</a:t>
            </a:r>
            <a:r>
              <a:rPr kumimoji="0" sz="2200" b="0" i="0" u="none" strike="noStrike" kern="1200" cap="none" spc="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microfilariae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blood of the host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corresponding with biting habits of principal</a:t>
            </a:r>
            <a:r>
              <a:rPr kumimoji="0" sz="22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W. bancrofti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B. malayi: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mostly nocturnal with peak blood  concentrations around</a:t>
            </a:r>
            <a:r>
              <a:rPr kumimoji="0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midnight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21786" y="3200400"/>
            <a:ext cx="3879215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8105" y="6033313"/>
            <a:ext cx="27825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http://www.the-travel-doctor.com/filari12.gif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951446C-6124-4CD4-9675-46953A41FA6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1" y="914400"/>
            <a:ext cx="5257799" cy="5391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127" y="138811"/>
            <a:ext cx="26892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7.3 </a:t>
            </a:r>
            <a:r>
              <a:rPr sz="3200" spc="-5" dirty="0">
                <a:solidFill>
                  <a:srgbClr val="FFFFFF"/>
                </a:solidFill>
              </a:rPr>
              <a:t>Life</a:t>
            </a:r>
            <a:r>
              <a:rPr sz="3200" spc="-10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cycle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599" y="1329707"/>
            <a:ext cx="5437505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Microfilaria are produced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ova  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uterus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female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 takes 10-12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231775" lvl="0" indent="-342900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Mature infective larvae then  migrate to the mouthparts of the  mosquito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 enter  the skin 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host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29845" lvl="0" indent="-34290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migrate to the lymphatics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develop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worms.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live in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tissue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Microfilariae appear 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about 8 months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bancrofti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 and 3 months (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Brugia</a:t>
            </a:r>
            <a:r>
              <a:rPr kumimoji="0" sz="18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malayi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32080" lvl="0" indent="-342900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live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produce microfilariae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  years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87325" lvl="0" indent="-34290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Microfilariae have lifespan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~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BF784FB-9E0C-49EC-9F31-2DB7C171E88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687" y="231140"/>
            <a:ext cx="63442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7.4 </a:t>
            </a:r>
            <a:r>
              <a:rPr sz="2800" spc="-10" dirty="0">
                <a:solidFill>
                  <a:srgbClr val="FFFFFF"/>
                </a:solidFill>
              </a:rPr>
              <a:t>Symptoms: Lymphatic</a:t>
            </a:r>
            <a:r>
              <a:rPr sz="2800" spc="8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Filariasis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340" y="949198"/>
            <a:ext cx="7557770" cy="4846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Wide range of clinical</a:t>
            </a:r>
            <a:r>
              <a:rPr kumimoji="0" sz="2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presentations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Asymptomatic microfilaremia in</a:t>
            </a:r>
            <a:r>
              <a:rPr kumimoji="0" sz="22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individuals: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 have not been sufficiently exposed to be</a:t>
            </a:r>
            <a:r>
              <a:rPr kumimoji="0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infected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854075" lvl="1" indent="-287020" algn="l" defTabSz="914400" rtl="0" eaLnBrk="1" fontAlgn="auto" latinLnBrk="0" hangingPunct="1">
              <a:lnSpc>
                <a:spcPct val="8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prepatent infection, adult worm infection</a:t>
            </a:r>
            <a:r>
              <a:rPr kumimoji="0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without  microfilaremia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 have cleared the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33070" marR="0" lvl="0" indent="-42100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3070" algn="l"/>
                <a:tab pos="43370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Acute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manifestations: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adenolymphangitis (filarial</a:t>
            </a:r>
            <a:r>
              <a:rPr kumimoji="0" sz="2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fever)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Characteristic of both Bancroftian and Malayan</a:t>
            </a:r>
            <a:r>
              <a:rPr kumimoji="0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filariasis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Episodic attacks of fever, malaise, chills (resembles</a:t>
            </a:r>
            <a:r>
              <a:rPr kumimoji="0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malaria)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Enlarged painful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lymph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nodes draining the affected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Duration usually 1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wk,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recur multiple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within 1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also have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filarial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abscess;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pus sterile or with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bacteria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5DB26A4-F776-4BAA-90EF-EEA4019993F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1" y="1167130"/>
            <a:ext cx="7621905" cy="39350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7205" marR="0" lvl="0" indent="-48514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97205" algn="l"/>
                <a:tab pos="497840" algn="l"/>
              </a:tabLst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Chronic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manifestations</a:t>
            </a:r>
          </a:p>
          <a:p>
            <a:pPr marL="715010" marR="0" lvl="1" indent="-2457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1564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Hydrocele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15010" marR="0" lvl="1" indent="-2457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15645" algn="l"/>
              </a:tabLst>
              <a:defRPr/>
            </a:pP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Lymphedema</a:t>
            </a: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15010" marR="0" lvl="1" indent="-2457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1564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Elephantiasis (mainly lower limbs, less commonly arms,  genitals,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breast)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15010" marR="0" lvl="1" indent="-2457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1564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Chyluria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10565" marR="0" lvl="1" indent="-241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11200" algn="l"/>
              </a:tabLst>
              <a:defRPr/>
            </a:pP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Tropical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pulmonary</a:t>
            </a:r>
            <a:r>
              <a:rPr kumimoji="0" sz="22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eosinophilia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o"/>
              <a:tabLst/>
              <a:defRPr/>
            </a:pP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97205" marR="0" lvl="0" indent="-48514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97205" algn="l"/>
                <a:tab pos="497840" algn="l"/>
              </a:tabLst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Brugian</a:t>
            </a:r>
            <a:r>
              <a:rPr kumimoji="0" sz="2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filariasis</a:t>
            </a:r>
          </a:p>
          <a:p>
            <a:pPr marL="736600" marR="0" lvl="1" indent="-267335" algn="l" defTabSz="914400" rtl="0" eaLnBrk="1" fontAlgn="auto" latinLnBrk="0" hangingPunct="1">
              <a:lnSpc>
                <a:spcPts val="2880"/>
              </a:lnSpc>
              <a:spcBef>
                <a:spcPts val="5"/>
              </a:spcBef>
              <a:spcAft>
                <a:spcPts val="0"/>
              </a:spcAft>
              <a:buClrTx/>
              <a:buSzPct val="109090"/>
              <a:buFont typeface="Courier New"/>
              <a:buChar char="o"/>
              <a:tabLst>
                <a:tab pos="73723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Less genital involvement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15010" marR="0" lvl="1" indent="-245745" algn="l" defTabSz="914400" rtl="0" eaLnBrk="1" fontAlgn="auto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1564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Elephantiasis usually restricted to areas below the</a:t>
            </a:r>
            <a:r>
              <a:rPr kumimoji="0" sz="2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knee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687" y="231140"/>
            <a:ext cx="63442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7.4 </a:t>
            </a:r>
            <a:r>
              <a:rPr sz="2800" spc="-10" dirty="0">
                <a:solidFill>
                  <a:srgbClr val="FFFFFF"/>
                </a:solidFill>
              </a:rPr>
              <a:t>Symptoms: Lymphatic</a:t>
            </a:r>
            <a:r>
              <a:rPr sz="2800" spc="8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Filariasis</a:t>
            </a:r>
            <a:endParaRPr sz="280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823D481-03E6-4BC7-AB1E-E7807F5AB55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14724" y="3200400"/>
            <a:ext cx="5162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i="1" spc="-5" dirty="0">
                <a:latin typeface="Arial"/>
                <a:cs typeface="Arial"/>
              </a:rPr>
              <a:t>Ascaris</a:t>
            </a:r>
            <a:r>
              <a:rPr sz="4000" i="1" spc="-25" dirty="0">
                <a:latin typeface="Arial"/>
                <a:cs typeface="Arial"/>
              </a:rPr>
              <a:t> </a:t>
            </a:r>
            <a:r>
              <a:rPr sz="4000" i="1" spc="-5" dirty="0">
                <a:latin typeface="Arial"/>
                <a:cs typeface="Arial"/>
              </a:rPr>
              <a:t>lumbricoides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01808" y="6522034"/>
            <a:ext cx="687070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7087" y="3962400"/>
            <a:ext cx="2917825" cy="1271502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 LARGE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ROUNDWORM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Intestinal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Nematode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3BC68D-0D95-41C7-93DB-7C6D7714B5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0" y="0"/>
            <a:ext cx="5943600" cy="2432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39" y="127222"/>
            <a:ext cx="29464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7.4</a:t>
            </a:r>
            <a:r>
              <a:rPr sz="3200" spc="-7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Symptoms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6248401" y="1097991"/>
            <a:ext cx="3652331" cy="513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8939" y="6050992"/>
            <a:ext cx="44348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http://apps.who.int/tdr/publications/tdr-image-library?idNumber=9502740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9E340-845C-4815-A3EE-8A681BEB13C3}"/>
              </a:ext>
            </a:extLst>
          </p:cNvPr>
          <p:cNvSpPr txBox="1"/>
          <p:nvPr/>
        </p:nvSpPr>
        <p:spPr>
          <a:xfrm>
            <a:off x="2291270" y="2496137"/>
            <a:ext cx="32101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year old male from Papua New Guinea with bilateral elephantiasis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19C3B8A-1471-42B4-AC04-DF965990507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1" y="1219200"/>
            <a:ext cx="8253603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CD8C7B7-95BA-40B9-A7B5-63767F95432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47" y="192469"/>
            <a:ext cx="27724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7.5</a:t>
            </a:r>
            <a:r>
              <a:rPr sz="3200" spc="-7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Diagnosis</a:t>
            </a:r>
            <a:endParaRPr sz="32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541" y="1011682"/>
            <a:ext cx="8297545" cy="4553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 on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Parasitological</a:t>
            </a:r>
          </a:p>
          <a:p>
            <a:pPr marL="756285" marR="0" lvl="1" indent="-287020" algn="l" defTabSz="914400" rtl="0" eaLnBrk="1" fontAlgn="auto" latinLnBrk="0" hangingPunct="1">
              <a:lnSpc>
                <a:spcPts val="2375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Microfilariae in patient’s blood at peak time of</a:t>
            </a:r>
            <a:r>
              <a:rPr kumimoji="0" sz="2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concentration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(at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night)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Measured by counting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chamber</a:t>
            </a: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Staining techniques (Giemsa or hematoxylin and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eosin)</a:t>
            </a:r>
          </a:p>
          <a:p>
            <a:pPr marL="1155700" marR="0" lvl="2" indent="-229235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Membrane filtration technique (Nucleopore) – high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sensitivity,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costly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Knott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concentration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technique</a:t>
            </a:r>
          </a:p>
          <a:p>
            <a:pPr marL="756285" marR="0" lvl="1" indent="-287020" algn="l" defTabSz="914400" rtl="0" eaLnBrk="1" fontAlgn="auto" latinLnBrk="0" hangingPunct="1">
              <a:lnSpc>
                <a:spcPts val="26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worm usually not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detectable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197485" lvl="1" indent="-287020" algn="l" defTabSz="914400" rtl="0" eaLnBrk="1" fontAlgn="auto" latinLnBrk="0" hangingPunct="1">
              <a:lnSpc>
                <a:spcPct val="8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Absence of microfilaremia does not exclude filarial disease,  nor does microfilaremia denote</a:t>
            </a:r>
            <a:r>
              <a:rPr kumimoji="0" sz="22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Microfilariae in hydrocele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fluid,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sometimes urine or other</a:t>
            </a:r>
            <a:r>
              <a:rPr kumimoji="0" sz="22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fluid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98038FD-2D33-4ECA-A12E-AC0D0F17DE1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8547" y="1670121"/>
            <a:ext cx="7494905" cy="35177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Immunological and</a:t>
            </a:r>
            <a:r>
              <a:rPr kumimoji="0" sz="28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PCR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Serology only has a role in visitors to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IgG4 Antibody = marker of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active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Periodicity –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independent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PCR - need at least one microfilaria in blood</a:t>
            </a:r>
            <a:r>
              <a:rPr kumimoji="0" sz="20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volume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Ultrasonography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131445" lvl="1" indent="-287020" algn="l" defTabSz="914400" rtl="0" eaLnBrk="1" fontAlgn="auto" latinLnBrk="0" hangingPunct="1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Detection of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W. bancrofti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filarial worms in</a:t>
            </a:r>
            <a:r>
              <a:rPr kumimoji="0" sz="20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lymphatic  vessels of limbs and scrotum of infected</a:t>
            </a:r>
            <a:r>
              <a:rPr kumimoji="0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males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Less reliable in female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genitals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217" y="200342"/>
            <a:ext cx="27724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7.5</a:t>
            </a:r>
            <a:r>
              <a:rPr sz="3200" spc="-7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Diagnosis</a:t>
            </a:r>
            <a:endParaRPr sz="320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E91E22A-C70A-438D-850B-E783FD46FDE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701" y="171522"/>
            <a:ext cx="29324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7.6</a:t>
            </a:r>
            <a:r>
              <a:rPr sz="3200" spc="-7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Treatment</a:t>
            </a:r>
            <a:endParaRPr sz="32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440" y="914400"/>
            <a:ext cx="5852514" cy="52583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CA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 recommends the following mass community treatment regimens depending on the presence of other filarial diseases together with filariasis.</a:t>
            </a:r>
          </a:p>
          <a:p>
            <a:pPr marL="812800" marR="5080" lvl="1" indent="-342900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consists of drugs directed against microfilariae</a:t>
            </a:r>
            <a:r>
              <a:rPr kumimoji="0" lang="en-CA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microfilaricida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l) and adult worms (</a:t>
            </a:r>
            <a:r>
              <a:rPr kumimoji="0" sz="1600" b="1" i="0" u="heavy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macrofilaricidal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combined with  symptomatic treatment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relieve already caused by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Diethylcarbamazine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(DEC)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Microfilaricidal: most common agent used since &gt;50</a:t>
            </a:r>
            <a:r>
              <a:rPr kumimoji="0" sz="16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yrs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Macrofilaricidal:</a:t>
            </a:r>
            <a:r>
              <a:rPr kumimoji="0" sz="16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capable</a:t>
            </a:r>
            <a:r>
              <a:rPr kumimoji="0" sz="16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kill</a:t>
            </a:r>
            <a:r>
              <a:rPr kumimoji="0" sz="16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proportion</a:t>
            </a:r>
            <a:r>
              <a:rPr kumimoji="0" sz="16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6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</a:t>
            </a:r>
            <a:r>
              <a:rPr kumimoji="0" sz="16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W.</a:t>
            </a:r>
            <a:r>
              <a:rPr kumimoji="0" sz="1600" b="0" i="1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bancrofti</a:t>
            </a:r>
            <a:r>
              <a:rPr kumimoji="0" sz="1600" b="0" i="1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Brugia</a:t>
            </a:r>
            <a:r>
              <a:rPr kumimoji="0" sz="16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spp</a:t>
            </a:r>
          </a:p>
          <a:p>
            <a:pPr marL="3556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Ivermectin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5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Microfilaricidal, not</a:t>
            </a: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macrofilaricidal</a:t>
            </a:r>
          </a:p>
          <a:p>
            <a:pPr marL="756285" marR="6985" lvl="1" indent="-287020" algn="l" defTabSz="914400" rtl="0" eaLnBrk="1" fontAlgn="auto" latinLnBrk="0" hangingPunct="1">
              <a:lnSpc>
                <a:spcPct val="15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Since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macrofilaricidal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repeated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every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yearly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needed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CF48992-75CC-4D1A-A626-F65A01D7278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6B41C8-08D0-4B65-A49A-A3BF3B91AE70}"/>
              </a:ext>
            </a:extLst>
          </p:cNvPr>
          <p:cNvSpPr txBox="1"/>
          <p:nvPr/>
        </p:nvSpPr>
        <p:spPr>
          <a:xfrm>
            <a:off x="6224954" y="962141"/>
            <a:ext cx="5222631" cy="562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Symptomatic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Bandaging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Physiotherapy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Infection-prevention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of secondary bacterial infection </a:t>
            </a: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(e.g. in filarial</a:t>
            </a:r>
            <a:r>
              <a:rPr kumimoji="0" lang="en-US" sz="16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abscess)</a:t>
            </a:r>
          </a:p>
          <a:p>
            <a:pPr marL="3556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Ivermectin and DEC (plus albendazole) in areas without onchocerciasis</a:t>
            </a:r>
          </a:p>
          <a:p>
            <a:pPr marL="3556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Albendazole alone twice per year for areas co-endemic with </a:t>
            </a:r>
            <a:r>
              <a:rPr kumimoji="0" lang="en-C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loiasis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Ivermectin and albendazole in areas with onchocerciasis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 is contraindicated in patients with potential co-existing onchocerciasis or </a:t>
            </a:r>
            <a:r>
              <a:rPr kumimoji="0" lang="en-C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loiasis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as it can worsen eye disease (onchocerciasis) and result in serious adverse effects such as encephalopathy or even death (</a:t>
            </a:r>
            <a:r>
              <a:rPr kumimoji="0" lang="en-C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loiasis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872998"/>
            <a:ext cx="8028940" cy="2160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Surgery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Hydrocele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drainage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868680" lvl="1" indent="-287020" algn="l" defTabSz="914400" rtl="0" eaLnBrk="1" fontAlgn="auto" latinLnBrk="0" hangingPunct="1">
              <a:lnSpc>
                <a:spcPts val="192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Surgical intervention in elephantiasis of limbs has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proven  unsuccessful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Promising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research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Depletion of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filarial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 of endosymbiontic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Wolbachia</a:t>
            </a:r>
            <a:r>
              <a:rPr kumimoji="0" sz="20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bacteria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Trials with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doxycycline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5970" y="200342"/>
            <a:ext cx="29286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7.6</a:t>
            </a:r>
            <a:r>
              <a:rPr sz="3200" spc="-6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Treatment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4038600" y="3276601"/>
            <a:ext cx="3825240" cy="2638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1394" y="6050991"/>
            <a:ext cx="40982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http://www.documentingreality.com/forum/attachments/f149/36393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6d1337429154-elephantiasis-removal-surgery-elephantiasis-4.jpg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58A3CAC-6837-4917-8816-10F9648744E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47" y="175236"/>
            <a:ext cx="22910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7.7</a:t>
            </a:r>
            <a:r>
              <a:rPr sz="3200" spc="-8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Control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540" y="1012387"/>
            <a:ext cx="8288020" cy="43960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Avoiding mosquito</a:t>
            </a:r>
            <a:r>
              <a:rPr kumimoji="0" sz="2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bites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Sleeping under an</a:t>
            </a:r>
            <a:r>
              <a:rPr kumimoji="0" sz="23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ITN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of repellent/long clothing between dusk and</a:t>
            </a:r>
            <a:r>
              <a:rPr kumimoji="0" sz="2300" b="0" i="0" u="none" strike="noStrike" kern="1200" cap="none" spc="-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dawn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Awareness raising in high-risk and endemic</a:t>
            </a:r>
            <a:r>
              <a:rPr kumimoji="0" sz="2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Annual mass community</a:t>
            </a:r>
            <a:r>
              <a:rPr kumimoji="0" sz="2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Reduces microfilarial load and diminishes</a:t>
            </a:r>
            <a:r>
              <a:rPr kumimoji="0" sz="23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transmission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Added benefit of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drugs used also help control</a:t>
            </a:r>
            <a:r>
              <a:rPr kumimoji="0" sz="2300" b="0" i="0" u="none" strike="noStrike" kern="1200" cap="none" spc="-2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helminthic</a:t>
            </a:r>
            <a:r>
              <a:rPr kumimoji="0" sz="2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infections!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D003B2B-CBBB-45B4-A6A2-DBB1F349F56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078" y="196602"/>
            <a:ext cx="616966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dirty="0">
                <a:solidFill>
                  <a:srgbClr val="FFFFFF"/>
                </a:solidFill>
              </a:rPr>
              <a:t>8.1</a:t>
            </a:r>
            <a:r>
              <a:rPr sz="2500" spc="-90" dirty="0">
                <a:solidFill>
                  <a:srgbClr val="FFFFFF"/>
                </a:solidFill>
              </a:rPr>
              <a:t> </a:t>
            </a:r>
            <a:r>
              <a:rPr sz="2500" dirty="0">
                <a:solidFill>
                  <a:srgbClr val="FFFFFF"/>
                </a:solidFill>
              </a:rPr>
              <a:t>Epidemiology</a:t>
            </a:r>
            <a:r>
              <a:rPr lang="en-CA" sz="2500" dirty="0">
                <a:solidFill>
                  <a:srgbClr val="FFFFFF"/>
                </a:solidFill>
              </a:rPr>
              <a:t> - </a:t>
            </a:r>
            <a:r>
              <a:rPr lang="en-CA" sz="2500" i="1" dirty="0">
                <a:solidFill>
                  <a:srgbClr val="FFFFFF"/>
                </a:solidFill>
              </a:rPr>
              <a:t>Onchocerciasis</a:t>
            </a:r>
            <a:endParaRPr sz="2500" i="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4040" y="1167130"/>
            <a:ext cx="8422640" cy="409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100" marR="8128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18465" algn="l"/>
                <a:tab pos="4191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Vector-borne filarial infection and </a:t>
            </a:r>
            <a:r>
              <a:rPr kumimoji="0" sz="23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250" b="0" i="0" u="none" strike="noStrike" kern="1200" cap="none" spc="22" normalizeH="0" baseline="25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leading infectious</a:t>
            </a:r>
            <a:r>
              <a:rPr kumimoji="0" sz="23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cause  of blindness</a:t>
            </a:r>
            <a:r>
              <a:rPr kumimoji="0" sz="23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worldwide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191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18465" algn="l"/>
                <a:tab pos="4191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Est. 50 million people at risk of</a:t>
            </a:r>
            <a:r>
              <a:rPr kumimoji="0" sz="23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onchocerciasis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19100" marR="409575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18465" algn="l"/>
                <a:tab pos="4191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Est. 37 million infected with </a:t>
            </a:r>
            <a:r>
              <a:rPr kumimoji="0" sz="23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O. </a:t>
            </a:r>
            <a:r>
              <a:rPr kumimoji="0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volvulus,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270,000 blind as</a:t>
            </a:r>
            <a:r>
              <a:rPr kumimoji="0" sz="2300" b="0" i="0" u="none" strike="noStrike" kern="1200" cap="none" spc="-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result</a:t>
            </a:r>
            <a:r>
              <a:rPr kumimoji="0" sz="2250" b="0" i="0" u="none" strike="noStrike" kern="1200" cap="none" spc="0" normalizeH="0" baseline="25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500,000 </a:t>
            </a:r>
            <a:r>
              <a:rPr kumimoji="0" sz="2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 degree of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visual</a:t>
            </a:r>
            <a:r>
              <a:rPr kumimoji="0" sz="23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impairment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19100" marR="378460" lvl="0" indent="-342900" algn="l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18465" algn="l"/>
                <a:tab pos="4191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Mainly endemic to sub-Saharan Africa, but some foci in</a:t>
            </a:r>
            <a:r>
              <a:rPr kumimoji="0" sz="2300" b="0" i="0" u="none" strike="noStrike" kern="1200" cap="none" spc="-2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Arabian Peninsula (mainly Yemen) and Latin</a:t>
            </a:r>
            <a:r>
              <a:rPr kumimoji="0" sz="2300" b="0" i="0" u="none" strike="noStrike" kern="1200" cap="none" spc="-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America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19100" marR="769620" lvl="0" indent="-342900" algn="l" defTabSz="914400" rtl="0" eaLnBrk="1" fontAlgn="auto" latinLnBrk="0" hangingPunct="1">
              <a:lnSpc>
                <a:spcPct val="100000"/>
              </a:lnSpc>
              <a:spcBef>
                <a:spcPts val="17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18465" algn="l"/>
                <a:tab pos="4191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endemic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regions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is a major cause of disfiguring</a:t>
            </a:r>
            <a:r>
              <a:rPr kumimoji="0" sz="2300" b="0" i="0" u="none" strike="noStrike" kern="1200" cap="none" spc="-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skin  changes and damaging eye</a:t>
            </a:r>
            <a:r>
              <a:rPr kumimoji="0" sz="23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lesions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654" y="6040933"/>
            <a:ext cx="48367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Hoerauf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A., Buttner </a:t>
            </a:r>
            <a:r>
              <a:rPr kumimoji="0" sz="11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DW,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Adjei O, et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al: Onchocerciasis. </a:t>
            </a:r>
            <a:r>
              <a:rPr kumimoji="0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BMJ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326:207,</a:t>
            </a:r>
            <a:r>
              <a:rPr kumimoji="0" sz="11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2003.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BEBF6BA-2AD7-4934-86BF-0AD0C26C26C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0540" y="1092453"/>
            <a:ext cx="8586470" cy="411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812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05765" algn="l"/>
                <a:tab pos="4064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Also associated with epilepsy in high-prevalence areas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(e.g.  parts 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Uganda</a:t>
            </a:r>
            <a:r>
              <a:rPr kumimoji="0" sz="2400" b="0" i="0" u="none" strike="noStrike" kern="1200" cap="none" spc="-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Cameroon</a:t>
            </a:r>
            <a:r>
              <a:rPr kumimoji="0" sz="2400" b="0" i="0" u="none" strike="noStrike" kern="1200" cap="none" spc="-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06400" marR="6858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05765" algn="l"/>
                <a:tab pos="4064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Onchocerciasis Control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Project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(1974-2002) in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West  Africa,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huge areas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fertile land were abandoned in  because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06400" marR="110617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05765" algn="l"/>
                <a:tab pos="4064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 communities, onchocerciasis cause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large  prevalence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blindness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70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2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807720" algn="l"/>
              </a:tabLst>
              <a:defRPr/>
            </a:pPr>
            <a:r>
              <a:rPr kumimoji="0" lang="en-CA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(ex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lang="en-CA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 to 35% in some villages in Burkina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Faso</a:t>
            </a:r>
          </a:p>
          <a:p>
            <a:pPr marL="807085" marR="160655" lvl="1" indent="-2870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8077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addition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morbidity, other results are loss of productivity for</a:t>
            </a:r>
            <a:r>
              <a:rPr kumimoji="0" sz="2000" b="0" i="0" u="none" strike="noStrike" kern="1200" cap="none" spc="-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both  the infected and their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families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213" y="243169"/>
            <a:ext cx="354393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dirty="0">
                <a:solidFill>
                  <a:srgbClr val="FFFFFF"/>
                </a:solidFill>
              </a:rPr>
              <a:t>8.1</a:t>
            </a:r>
            <a:r>
              <a:rPr sz="2500" spc="-90" dirty="0">
                <a:solidFill>
                  <a:srgbClr val="FFFFFF"/>
                </a:solidFill>
              </a:rPr>
              <a:t> </a:t>
            </a:r>
            <a:r>
              <a:rPr sz="2500" dirty="0">
                <a:solidFill>
                  <a:srgbClr val="FFFFFF"/>
                </a:solidFill>
              </a:rPr>
              <a:t>Epidemiology</a:t>
            </a:r>
            <a:endParaRPr sz="2500" dirty="0"/>
          </a:p>
        </p:txBody>
      </p:sp>
      <p:sp>
        <p:nvSpPr>
          <p:cNvPr id="4" name="object 4"/>
          <p:cNvSpPr txBox="1"/>
          <p:nvPr/>
        </p:nvSpPr>
        <p:spPr>
          <a:xfrm>
            <a:off x="1678939" y="5516067"/>
            <a:ext cx="872998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255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AutoNum type="arabicPlain"/>
              <a:tabLst>
                <a:tab pos="124460" algn="l"/>
              </a:tabLst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Kaiser C, Kipp </a:t>
            </a:r>
            <a:r>
              <a:rPr kumimoji="0" sz="10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W,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Asaba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G,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Mugisa C, Kabagambe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G,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al. (1996) The prevalence of epilepsy follows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 of onchocerciasis in a west  Ugandan focus. Bull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World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Health Organ 74:</a:t>
            </a:r>
            <a:r>
              <a:rPr kumimoji="0" sz="105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361–367.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>
                <a:tab pos="124460" algn="l"/>
              </a:tabLst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Boussinesq M, Pion SD, Demanga-Ngangue, Kamgno J (2002) Relationship between onchocerciasis and epilepsy: a matched case-control study  in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Mbam Valley, Republic of Cameroon. Trans R Soc Trop Med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Hyg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96:</a:t>
            </a:r>
            <a:r>
              <a:rPr kumimoji="0" sz="105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537–541.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5AB0F15-0489-45DB-8DB7-F47B904886E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1295401"/>
            <a:ext cx="6812026" cy="4518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43009" y="2380615"/>
            <a:ext cx="15748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Child leading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blind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 in a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village where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onchocerciasis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endemic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4224" y="258427"/>
            <a:ext cx="673989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dirty="0">
                <a:solidFill>
                  <a:srgbClr val="FFFFFF"/>
                </a:solidFill>
              </a:rPr>
              <a:t>8.1 </a:t>
            </a:r>
            <a:r>
              <a:rPr sz="2500" spc="-5" dirty="0">
                <a:solidFill>
                  <a:srgbClr val="FFFFFF"/>
                </a:solidFill>
              </a:rPr>
              <a:t>Epidemiology- </a:t>
            </a:r>
            <a:r>
              <a:rPr sz="2500" dirty="0">
                <a:solidFill>
                  <a:srgbClr val="FFFFFF"/>
                </a:solidFill>
              </a:rPr>
              <a:t>Affecting</a:t>
            </a:r>
            <a:r>
              <a:rPr sz="2500" spc="-45" dirty="0">
                <a:solidFill>
                  <a:srgbClr val="FFFFFF"/>
                </a:solidFill>
              </a:rPr>
              <a:t> </a:t>
            </a:r>
            <a:r>
              <a:rPr sz="2500" spc="-5" dirty="0">
                <a:solidFill>
                  <a:srgbClr val="FFFFFF"/>
                </a:solidFill>
              </a:rPr>
              <a:t>lives</a:t>
            </a:r>
            <a:endParaRPr sz="2500" dirty="0"/>
          </a:p>
        </p:txBody>
      </p:sp>
      <p:sp>
        <p:nvSpPr>
          <p:cNvPr id="6" name="object 6"/>
          <p:cNvSpPr txBox="1"/>
          <p:nvPr/>
        </p:nvSpPr>
        <p:spPr>
          <a:xfrm>
            <a:off x="1752602" y="5879388"/>
            <a:ext cx="25145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 credits: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http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:w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w.onchohki.org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5859040-127B-4D4D-8C78-579AA543E33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075" y="261429"/>
            <a:ext cx="600392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400" dirty="0">
                <a:solidFill>
                  <a:srgbClr val="FFFFFF"/>
                </a:solidFill>
              </a:rPr>
              <a:t>1.1 </a:t>
            </a:r>
            <a:r>
              <a:rPr sz="2400" spc="-5" dirty="0">
                <a:solidFill>
                  <a:srgbClr val="FFFFFF"/>
                </a:solidFill>
              </a:rPr>
              <a:t>Epidemiology: </a:t>
            </a:r>
            <a:r>
              <a:rPr sz="2500" i="1" spc="-55" dirty="0">
                <a:solidFill>
                  <a:srgbClr val="FFFFFF"/>
                </a:solidFill>
              </a:rPr>
              <a:t>Ascaris</a:t>
            </a:r>
            <a:r>
              <a:rPr sz="2500" i="1" spc="-35" dirty="0">
                <a:solidFill>
                  <a:srgbClr val="FFFFFF"/>
                </a:solidFill>
              </a:rPr>
              <a:t> </a:t>
            </a:r>
            <a:r>
              <a:rPr sz="2500" i="1" spc="-60" dirty="0">
                <a:solidFill>
                  <a:srgbClr val="FFFFFF"/>
                </a:solidFill>
              </a:rPr>
              <a:t>lumbricoides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1223637" y="1002807"/>
            <a:ext cx="8529320" cy="41103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common helminth infection globally, infecting up to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 of the world’s</a:t>
            </a:r>
            <a:r>
              <a:rPr kumimoji="0" sz="2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population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Responsible for 10,000-20,000 deaths annually</a:t>
            </a:r>
            <a:r>
              <a:rPr kumimoji="0" sz="22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(CDC)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4965" marR="5715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  <a:tab pos="1114425" algn="l"/>
                <a:tab pos="2341245" algn="l"/>
                <a:tab pos="2713355" algn="l"/>
                <a:tab pos="3845560" algn="l"/>
                <a:tab pos="5446395" algn="l"/>
                <a:tab pos="6376035" algn="l"/>
                <a:tab pos="6918325" algn="l"/>
                <a:tab pos="7585075" algn="l"/>
                <a:tab pos="795528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	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mmon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ical,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ub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-tro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ral  areas in developed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countries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4380" marR="0" lvl="1" indent="-343535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4380" algn="l"/>
                <a:tab pos="75501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Mainly found where there are poor sanitation and hygiene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practices</a:t>
            </a:r>
          </a:p>
          <a:p>
            <a:pPr marL="354965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Children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particularly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vulnerable because of behavior conducive 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transmission of the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organism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hand-to-mouth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contact, hygiene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habits</a:t>
            </a:r>
          </a:p>
          <a:p>
            <a:pPr marL="354965" marR="2835910" lvl="0" indent="-342900" algn="l" defTabSz="914400" rtl="0" eaLnBrk="1" fontAlgn="auto" latinLnBrk="0" hangingPunct="1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basic info on roundworm infections at 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http://www.cdc.gov/parasites/ascariasis/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19034" y="3645001"/>
            <a:ext cx="3086226" cy="201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28761" y="4041076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4">
                <a:moveTo>
                  <a:pt x="0" y="0"/>
                </a:moveTo>
                <a:lnTo>
                  <a:pt x="432053" y="0"/>
                </a:lnTo>
              </a:path>
            </a:pathLst>
          </a:custGeom>
          <a:ln w="720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28761" y="4005073"/>
            <a:ext cx="432434" cy="72390"/>
          </a:xfrm>
          <a:custGeom>
            <a:avLst/>
            <a:gdLst/>
            <a:ahLst/>
            <a:cxnLst/>
            <a:rect l="l" t="t" r="r" b="b"/>
            <a:pathLst>
              <a:path w="432434" h="72389">
                <a:moveTo>
                  <a:pt x="0" y="72007"/>
                </a:moveTo>
                <a:lnTo>
                  <a:pt x="432053" y="72007"/>
                </a:lnTo>
                <a:lnTo>
                  <a:pt x="432053" y="0"/>
                </a:lnTo>
                <a:lnTo>
                  <a:pt x="0" y="0"/>
                </a:lnTo>
                <a:lnTo>
                  <a:pt x="0" y="72007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5841" y="5692241"/>
            <a:ext cx="290068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:htt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://u.jimdo.com/www45/o/s8d19dcd0a5c1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g/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7c8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td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/i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ge.jpg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2A1FF70-6487-4A1E-A6DF-1B0DD4B34C3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68" y="230185"/>
            <a:ext cx="615188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dirty="0">
                <a:solidFill>
                  <a:srgbClr val="FFFFFF"/>
                </a:solidFill>
              </a:rPr>
              <a:t>8.1</a:t>
            </a:r>
            <a:r>
              <a:rPr sz="2500" spc="-15" dirty="0">
                <a:solidFill>
                  <a:srgbClr val="FFFFFF"/>
                </a:solidFill>
              </a:rPr>
              <a:t> </a:t>
            </a:r>
            <a:r>
              <a:rPr sz="2500" spc="-5" dirty="0">
                <a:solidFill>
                  <a:srgbClr val="FFFFFF"/>
                </a:solidFill>
              </a:rPr>
              <a:t>Epidemiology/distribution</a:t>
            </a:r>
            <a:endParaRPr sz="2500" dirty="0"/>
          </a:p>
        </p:txBody>
      </p:sp>
      <p:sp>
        <p:nvSpPr>
          <p:cNvPr id="3" name="object 3"/>
          <p:cNvSpPr/>
          <p:nvPr/>
        </p:nvSpPr>
        <p:spPr>
          <a:xfrm>
            <a:off x="6553200" y="1752663"/>
            <a:ext cx="3276600" cy="4198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34150" y="1733487"/>
            <a:ext cx="3314700" cy="4237355"/>
          </a:xfrm>
          <a:custGeom>
            <a:avLst/>
            <a:gdLst/>
            <a:ahLst/>
            <a:cxnLst/>
            <a:rect l="l" t="t" r="r" b="b"/>
            <a:pathLst>
              <a:path w="3314700" h="4237355">
                <a:moveTo>
                  <a:pt x="0" y="4237101"/>
                </a:moveTo>
                <a:lnTo>
                  <a:pt x="3314700" y="4237101"/>
                </a:lnTo>
                <a:lnTo>
                  <a:pt x="3314700" y="0"/>
                </a:lnTo>
                <a:lnTo>
                  <a:pt x="0" y="0"/>
                </a:lnTo>
                <a:lnTo>
                  <a:pt x="0" y="4237101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1" y="1676400"/>
            <a:ext cx="3641725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3601" y="6096000"/>
            <a:ext cx="40582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 credit:</a:t>
            </a:r>
            <a:r>
              <a:rPr kumimoji="0" sz="1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/>
              </a:rPr>
              <a:t>http://mectizan.org/onchocerciasis-maps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EFE5DD0-F474-45BA-8D02-660705A3370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083" y="159513"/>
            <a:ext cx="3198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8.2 </a:t>
            </a:r>
            <a:r>
              <a:rPr sz="3200" spc="-5" dirty="0">
                <a:solidFill>
                  <a:srgbClr val="FFFFFF"/>
                </a:solidFill>
              </a:rPr>
              <a:t>Risk</a:t>
            </a:r>
            <a:r>
              <a:rPr sz="3200" spc="-9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factors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602740" y="940054"/>
            <a:ext cx="8856345" cy="13869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18986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Communities living near flowing rivers and streams that form breeding  grounds to the blackfly of the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Simulium</a:t>
            </a:r>
            <a:r>
              <a:rPr kumimoji="0" sz="2200" b="0" i="1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species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4965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18986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Mainly rural agricultural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1200" y="2438412"/>
            <a:ext cx="3276600" cy="3646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softEdge rad="31750"/>
          </a:effectLst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5775" y="3608908"/>
            <a:ext cx="449580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9630" algn="l"/>
              </a:tabLst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flowing 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river,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habitat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 </a:t>
            </a:r>
            <a:r>
              <a:rPr kumimoji="0" sz="18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Simulium </a:t>
            </a: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spp.  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vector,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onchocerciasis-endemic district 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southern</a:t>
            </a:r>
            <a:r>
              <a:rPr kumimoji="0" sz="18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Malawi.</a:t>
            </a:r>
            <a:endParaRPr kumimoji="0" lang="en-CA" sz="1800" b="1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9630" algn="l"/>
              </a:tabLst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(Photo credit: Alia  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Tayea,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2006)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673208" y="6522033"/>
            <a:ext cx="785876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F78E252-13DF-41F6-A0C6-025864B1FC7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493" y="200342"/>
            <a:ext cx="23075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8.3</a:t>
            </a:r>
            <a:r>
              <a:rPr sz="3200" spc="-7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Biology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831341" y="1016254"/>
            <a:ext cx="4501515" cy="3215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by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Onchocerca</a:t>
            </a:r>
            <a:r>
              <a:rPr kumimoji="0" sz="2200" b="0" i="1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volvolus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Humans are the natural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hosts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  <a:tab pos="254508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Vectors: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blackfly	(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Simulium</a:t>
            </a:r>
            <a:r>
              <a:rPr kumimoji="0" sz="22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spp.)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worms: slender,</a:t>
            </a:r>
            <a:r>
              <a:rPr kumimoji="0" sz="2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white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Males: 2-5cm x</a:t>
            </a:r>
            <a:r>
              <a:rPr kumimoji="0" sz="2000" b="0" i="0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0.2mm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8541" y="4132554"/>
            <a:ext cx="3510279" cy="7569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2997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Females: 35-70cm x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0.4mm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2997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Microfilariae: 300 μm x 8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μm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1340" y="5333187"/>
            <a:ext cx="78892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worms produce larvae in body throughout their</a:t>
            </a:r>
            <a:r>
              <a:rPr kumimoji="0" sz="22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lifespan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26200" y="1219200"/>
            <a:ext cx="386080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26201" y="4579683"/>
            <a:ext cx="343407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http://www.parasitologie.nl/assets/images/galerie_plaatjes/78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1/nem_00310_onchocerca_volvulus.jpg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A025E7C-DBA2-4C9A-986F-6BF298EB0AB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802640"/>
            <a:ext cx="8534400" cy="5598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8CCC851-3CDB-4540-B493-41E6C8F866E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078" y="200342"/>
            <a:ext cx="29425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8.4</a:t>
            </a:r>
            <a:r>
              <a:rPr sz="3200" spc="-7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Symptoms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5140" y="943248"/>
            <a:ext cx="8153400" cy="5098191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manifestations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Skin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lesions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Nodule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itching due to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body’s inflammatory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response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Eye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lesions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(late)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4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Lymphedema, hydrocele, hanging</a:t>
            </a:r>
            <a:r>
              <a:rPr kumimoji="0" sz="24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groin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 exposure is usually required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 –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cases are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asymptomatic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Severity depends on intensity of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39A79F7-F994-47A1-B1A3-B08998EA8A7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494" y="200342"/>
            <a:ext cx="4190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8.4 </a:t>
            </a:r>
            <a:r>
              <a:rPr sz="3200" spc="-5" dirty="0">
                <a:solidFill>
                  <a:srgbClr val="FFFFFF"/>
                </a:solidFill>
              </a:rPr>
              <a:t>Symptoms </a:t>
            </a:r>
            <a:r>
              <a:rPr sz="3200" dirty="0">
                <a:solidFill>
                  <a:srgbClr val="FFFFFF"/>
                </a:solidFill>
              </a:rPr>
              <a:t>-</a:t>
            </a:r>
            <a:r>
              <a:rPr sz="3200" spc="-9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skin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65249" y="1212220"/>
            <a:ext cx="8303259" cy="3107133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237490" lvl="0" indent="-342900" algn="l" defTabSz="914400" rtl="0" eaLnBrk="1" fontAlgn="auto" latinLnBrk="0" hangingPunct="1">
              <a:lnSpc>
                <a:spcPct val="8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Lesions occur when </a:t>
            </a: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microfilariae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undergo </a:t>
            </a: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destruction </a:t>
            </a:r>
            <a:r>
              <a:rPr kumimoji="0" sz="2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5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skin</a:t>
            </a: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237490" lvl="0" indent="-342900" algn="l" defTabSz="914400" rtl="0" eaLnBrk="1" fontAlgn="auto" latinLnBrk="0" hangingPunct="1">
              <a:lnSpc>
                <a:spcPct val="80000"/>
              </a:lnSpc>
              <a:spcBef>
                <a:spcPts val="7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Few papules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large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nodules</a:t>
            </a:r>
          </a:p>
          <a:p>
            <a:pPr marL="756285" marR="0" lvl="1" indent="-287020" algn="l" defTabSz="914400" rtl="0" eaLnBrk="1" fontAlgn="auto" latinLnBrk="0" hangingPunct="1">
              <a:lnSpc>
                <a:spcPts val="24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Extensive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pigmentary and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texture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changes due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inflammatory reaction to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O. volvulus</a:t>
            </a:r>
            <a:r>
              <a:rPr kumimoji="0" sz="2000" b="0" i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antigens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Intense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itching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Chronic atrophic, fibrotic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changes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Often different stages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 present at same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</a:t>
            </a:r>
          </a:p>
        </p:txBody>
      </p:sp>
      <p:sp>
        <p:nvSpPr>
          <p:cNvPr id="4" name="object 4"/>
          <p:cNvSpPr/>
          <p:nvPr/>
        </p:nvSpPr>
        <p:spPr>
          <a:xfrm>
            <a:off x="7929869" y="3113228"/>
            <a:ext cx="2466720" cy="2659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81799" y="5937609"/>
            <a:ext cx="25628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http://www.who.int/apoc/media/skin.gif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0F2FECC-E02C-4D8E-8E1A-C9ACF16DD02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6141" y="1167130"/>
            <a:ext cx="7564755" cy="43672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0" marR="0" lvl="0" indent="-222885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3558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Early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15010" marR="0" lvl="1" indent="-245745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1564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Itching (filarial itch)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15010" marR="0" lvl="1" indent="-2457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1564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Rash (consists of raised papules =</a:t>
            </a:r>
            <a:r>
              <a:rPr kumimoji="0" sz="2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microabscesses)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Char char="o"/>
              <a:tabLst/>
              <a:defRPr/>
            </a:pPr>
            <a:endParaRPr kumimoji="0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34950" marR="0" lvl="0" indent="-22288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3558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Later symptoms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9460" marR="0" lvl="1" indent="-29019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Pct val="118181"/>
              <a:buFont typeface="Courier New"/>
              <a:buChar char="o"/>
              <a:tabLst>
                <a:tab pos="76009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Heavy lichenification (lizard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skin)</a:t>
            </a:r>
          </a:p>
          <a:p>
            <a:pPr marL="715010" marR="0" lvl="1" indent="-24574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15645" algn="l"/>
              </a:tabLst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elastic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fibers in skin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groin (hanging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groin)</a:t>
            </a: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15010" marR="0" lvl="1" indent="-24574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1564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Leopard skin (loss of pigment, degeneration of dermal  collagen, thinning of epidermis) – mainly pretibial</a:t>
            </a:r>
            <a:r>
              <a:rPr kumimoji="0" sz="2200" b="0" i="0" u="none" strike="noStrike" kern="1200" cap="none" spc="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region</a:t>
            </a: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15010" marR="0" lvl="1" indent="-24574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15645" algn="l"/>
              </a:tabLst>
              <a:defRPr/>
            </a:pPr>
            <a:r>
              <a:rPr kumimoji="0" sz="2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Onchocercomata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= granulomas resulting from a tissue  reaction around adult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664" y="200342"/>
            <a:ext cx="4190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8.4 </a:t>
            </a:r>
            <a:r>
              <a:rPr sz="3200" spc="-5" dirty="0">
                <a:solidFill>
                  <a:srgbClr val="FFFFFF"/>
                </a:solidFill>
              </a:rPr>
              <a:t>Symptoms </a:t>
            </a:r>
            <a:r>
              <a:rPr sz="3200" dirty="0">
                <a:solidFill>
                  <a:srgbClr val="FFFFFF"/>
                </a:solidFill>
              </a:rPr>
              <a:t>-</a:t>
            </a:r>
            <a:r>
              <a:rPr sz="3200" spc="-9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skin</a:t>
            </a:r>
            <a:endParaRPr sz="32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ECA9780-3D07-423C-B910-83512024AEB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677" y="200342"/>
            <a:ext cx="4190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8.4 Symptoms -</a:t>
            </a:r>
            <a:r>
              <a:rPr sz="3200" spc="-14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skin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6480429" y="2488210"/>
            <a:ext cx="3844925" cy="18332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3899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62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old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Uganda with  “leopard skin” resulting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</a:p>
        </p:txBody>
      </p:sp>
      <p:sp>
        <p:nvSpPr>
          <p:cNvPr id="4" name="object 4"/>
          <p:cNvSpPr/>
          <p:nvPr/>
        </p:nvSpPr>
        <p:spPr>
          <a:xfrm>
            <a:off x="1981200" y="837502"/>
            <a:ext cx="4343400" cy="5517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9029" y="6107989"/>
            <a:ext cx="21926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WHO/APOC/TDR/Crump,</a:t>
            </a:r>
            <a:r>
              <a:rPr kumimoji="0" sz="1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2001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26C1692-A267-4C19-B90F-14CEC1F6EB4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079" y="191072"/>
            <a:ext cx="42799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8.4 </a:t>
            </a:r>
            <a:r>
              <a:rPr sz="3200" spc="-5" dirty="0">
                <a:solidFill>
                  <a:srgbClr val="FFFFFF"/>
                </a:solidFill>
              </a:rPr>
              <a:t>Symptoms </a:t>
            </a:r>
            <a:r>
              <a:rPr sz="3200" dirty="0">
                <a:solidFill>
                  <a:srgbClr val="FFFFFF"/>
                </a:solidFill>
              </a:rPr>
              <a:t>-</a:t>
            </a:r>
            <a:r>
              <a:rPr sz="3200" spc="-8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eyes</a:t>
            </a:r>
            <a:endParaRPr sz="32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5141" y="895859"/>
            <a:ext cx="8477885" cy="488595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46100" marR="718820" lvl="0" indent="-533400" algn="just" defTabSz="914400" rtl="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461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Ocular involvement as a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microfilariae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migrating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through, collecting and dying in eye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tissue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46100" marR="5080" lvl="0" indent="-533400" algn="l" defTabSz="914400" rtl="0" eaLnBrk="1" fontAlgn="auto" latinLnBrk="0" hangingPunct="1">
              <a:lnSpc>
                <a:spcPts val="30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45465" algn="l"/>
                <a:tab pos="5461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Damage caused by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microfilariae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inflammatory 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response to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these, particularly dying/dead  microfliariae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46100" marR="0" lvl="0" indent="-5334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45465" algn="l"/>
                <a:tab pos="5461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progress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blindness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546100" marR="0" lvl="0" indent="-5334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545465" algn="l"/>
                <a:tab pos="54610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Anterior and posterior segment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be involved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8825AF1-05A0-4F1A-8D21-BFC87B49243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5141" y="948588"/>
            <a:ext cx="8385175" cy="4912242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Anterior segment</a:t>
            </a:r>
            <a:r>
              <a:rPr kumimoji="0" sz="2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lesions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Punctuate keratitis (snowflake</a:t>
            </a:r>
            <a:r>
              <a:rPr kumimoji="0" sz="2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opacities)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ts val="228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Acute inflammatory reaction around microfilariae more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0" indent="0" algn="l" defTabSz="914400" rtl="0" eaLnBrk="1" fontAlgn="auto" latinLnBrk="0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younger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Reversible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Sclerosing keratitis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24130" lvl="2" indent="-228600" algn="l" defTabSz="914400" rtl="0" eaLnBrk="1" fontAlgn="auto" latinLnBrk="0" hangingPunct="1">
              <a:lnSpc>
                <a:spcPts val="216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Vascular infiltrates begin at limbus and pass inwards resulting</a:t>
            </a:r>
            <a:r>
              <a:rPr kumimoji="0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 excessive scarring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blindness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Iridocyclitis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caused by dying</a:t>
            </a:r>
            <a:r>
              <a:rPr kumimoji="0" sz="2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microfilariae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Posterior segment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lesions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Optic nerve atrophy: choroidoretinitis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blindness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ts val="251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Acceleration of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optic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nerve damage may follow treatment</a:t>
            </a:r>
            <a:r>
              <a:rPr kumimoji="0" sz="22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ts val="25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321" y="160922"/>
            <a:ext cx="43656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8.4 </a:t>
            </a:r>
            <a:r>
              <a:rPr sz="3200" spc="-5" dirty="0">
                <a:solidFill>
                  <a:srgbClr val="FFFFFF"/>
                </a:solidFill>
              </a:rPr>
              <a:t>Symptoms </a:t>
            </a:r>
            <a:r>
              <a:rPr sz="3200" dirty="0">
                <a:solidFill>
                  <a:srgbClr val="FFFFFF"/>
                </a:solidFill>
              </a:rPr>
              <a:t>–</a:t>
            </a:r>
            <a:r>
              <a:rPr sz="3200" spc="-6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eyes</a:t>
            </a:r>
            <a:endParaRPr sz="32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85F6A38-CB93-4CA1-BA2D-4CE859F7464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762" y="222072"/>
            <a:ext cx="574611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400" dirty="0">
                <a:solidFill>
                  <a:srgbClr val="FFFFFF"/>
                </a:solidFill>
              </a:rPr>
              <a:t>1.2 </a:t>
            </a:r>
            <a:r>
              <a:rPr sz="2400" spc="-5" dirty="0">
                <a:solidFill>
                  <a:srgbClr val="FFFFFF"/>
                </a:solidFill>
              </a:rPr>
              <a:t>Risk factors: </a:t>
            </a:r>
            <a:r>
              <a:rPr sz="2500" i="1" spc="-55" dirty="0">
                <a:solidFill>
                  <a:srgbClr val="FFFFFF"/>
                </a:solidFill>
              </a:rPr>
              <a:t>Ascaris</a:t>
            </a:r>
            <a:r>
              <a:rPr sz="2500" i="1" spc="-40" dirty="0">
                <a:solidFill>
                  <a:srgbClr val="FFFFFF"/>
                </a:solidFill>
              </a:rPr>
              <a:t> </a:t>
            </a:r>
            <a:r>
              <a:rPr sz="2500" i="1" spc="-60" dirty="0">
                <a:solidFill>
                  <a:srgbClr val="FFFFFF"/>
                </a:solidFill>
              </a:rPr>
              <a:t>lumbricoides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1831340" y="855624"/>
            <a:ext cx="7889240" cy="31064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Faecal-oral transmission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route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Poor sanitation and/or personal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hygiene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Poor household and/or environmental</a:t>
            </a:r>
            <a:r>
              <a:rPr kumimoji="0" sz="22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hygiene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1430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of night soil (human excrement) as fertilizer for crops or  gardens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Geophagia (deliberate consumption of earth,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soil,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2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clay)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015" marR="0" lvl="1" indent="-344170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5015" algn="l"/>
                <a:tab pos="75565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often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seen in tribal and rural societies among children</a:t>
            </a:r>
            <a:r>
              <a:rPr kumimoji="0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01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pregnant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women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7829" y="3716997"/>
            <a:ext cx="2292096" cy="2448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99554" y="5796483"/>
            <a:ext cx="21088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http://farm5.static.flickr.com/40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38/4173815367_a5044893a8_o.jpg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190A940-1F28-481B-AD97-951930E7CD3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2552" y="2581285"/>
            <a:ext cx="289814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Sclerosing keratitis in a man blinded by  onchocerciasis in</a:t>
            </a:r>
            <a:r>
              <a:rPr kumimoji="0" sz="22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West</a:t>
            </a:r>
            <a:r>
              <a:rPr kumimoji="0" lang="en-CA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Africa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5000" y="864236"/>
            <a:ext cx="4038600" cy="5536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875" y="200341"/>
            <a:ext cx="43656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8.4 </a:t>
            </a:r>
            <a:r>
              <a:rPr sz="3200" spc="-5" dirty="0">
                <a:solidFill>
                  <a:srgbClr val="FFFFFF"/>
                </a:solidFill>
              </a:rPr>
              <a:t>Symptoms </a:t>
            </a:r>
            <a:r>
              <a:rPr sz="3200" dirty="0">
                <a:solidFill>
                  <a:srgbClr val="FFFFFF"/>
                </a:solidFill>
              </a:rPr>
              <a:t>–</a:t>
            </a:r>
            <a:r>
              <a:rPr sz="3200" spc="-6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eyes</a:t>
            </a:r>
            <a:endParaRPr sz="32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5000" y="6436654"/>
            <a:ext cx="16560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 credit: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WHO/TDR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1F80736-3C7C-47A3-AF95-68ACBCF8015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48" y="200342"/>
            <a:ext cx="27724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8.5</a:t>
            </a:r>
            <a:r>
              <a:rPr sz="3200" spc="-7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Diagnosis</a:t>
            </a:r>
            <a:endParaRPr sz="32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5140" y="859283"/>
            <a:ext cx="8455660" cy="4996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Clinical - skin/eye lesions, subcutaneous</a:t>
            </a:r>
            <a:r>
              <a:rPr kumimoji="0" sz="2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nodules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847090" lvl="0" indent="-342900" algn="l" defTabSz="914400" rtl="0" eaLnBrk="1" fontAlgn="auto" latinLnBrk="0" hangingPunct="1">
              <a:lnSpc>
                <a:spcPts val="25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Ultrasonography - detection of nodules in tissues,  follow up of drug effects on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08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Mazzotti test - administration of small dose of DEC p.o.  if itching/rash develops could be diagnostic for</a:t>
            </a:r>
            <a:r>
              <a:rPr kumimoji="0" sz="2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129286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 patch test (historically used but no</a:t>
            </a:r>
            <a:r>
              <a:rPr kumimoji="0" sz="2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longer  recommended)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284480" lvl="1" indent="-287020" algn="l" defTabSz="914400" rtl="0" eaLnBrk="1" fontAlgn="auto" latinLnBrk="0" hangingPunct="1">
              <a:lnSpc>
                <a:spcPts val="192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Gauze soaked in 20% DEC solution applied to skin (hip), site</a:t>
            </a:r>
            <a:r>
              <a:rPr kumimoji="0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later  checked for inflammatory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Less risk of systemic inflammatory reaction than Mazzotti</a:t>
            </a:r>
            <a:r>
              <a:rPr kumimoji="0" sz="2000" b="0" i="0" u="none" strike="noStrike" kern="1200" cap="none" spc="-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Good test for re-emergence of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3EE6E58-4E89-4DA8-9D90-40D8274E27E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5140" y="859986"/>
            <a:ext cx="8279130" cy="417550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Parasitological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diagnosis</a:t>
            </a:r>
          </a:p>
          <a:p>
            <a:pPr marL="756285" marR="92075" lvl="1" indent="-28702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Demonstrating microfilariae that have emerged from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bloodless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skin snips (biopsy preferred from iliac crest or  below) – immersion of snips in isotonic saline, counting</a:t>
            </a:r>
            <a:r>
              <a:rPr kumimoji="0" sz="2000" b="0" i="0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emerging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microfilariae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3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Immunologic and PCR based</a:t>
            </a:r>
            <a:r>
              <a:rPr kumimoji="0" sz="2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diagnosis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Antibody detection to crude Ag is of limited practical</a:t>
            </a:r>
            <a:r>
              <a:rPr kumimoji="0" sz="2000" b="0" i="0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Specific IgG4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Antibodies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PCR – identification of worm DNA and distinction</a:t>
            </a:r>
            <a:r>
              <a:rPr kumimoji="0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between</a:t>
            </a: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various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strains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678" y="173136"/>
            <a:ext cx="277241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8.5</a:t>
            </a:r>
            <a:r>
              <a:rPr sz="3200" spc="-7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Diagnosis</a:t>
            </a:r>
            <a:endParaRPr sz="32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4852627-D4A1-409E-9FF9-769B96133B3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832" y="176593"/>
            <a:ext cx="29286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8.6</a:t>
            </a:r>
            <a:r>
              <a:rPr sz="3200" spc="-6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Treatment</a:t>
            </a:r>
            <a:endParaRPr sz="32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3240" y="866901"/>
            <a:ext cx="8567420" cy="53911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93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93065" algn="l"/>
                <a:tab pos="393700" algn="l"/>
              </a:tabLst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Removal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4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nodules/onchocercomas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93700" marR="0" lvl="0" indent="-342900" algn="l" defTabSz="914400" rtl="0" eaLnBrk="1" fontAlgn="auto" latinLnBrk="0" hangingPunct="1">
              <a:lnSpc>
                <a:spcPts val="288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93065" algn="l"/>
                <a:tab pos="393700" algn="l"/>
              </a:tabLst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Ivermectin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drug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choice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94385" marR="0" lvl="1" indent="-287020" algn="l" defTabSz="914400" rtl="0" eaLnBrk="1" fontAlgn="auto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950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Single dose 150 μg/kg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bodyweight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943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950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Rapid elimination of microfilariae from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skin.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 level</a:t>
            </a:r>
            <a:r>
              <a:rPr kumimoji="0" sz="20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</a:p>
          <a:p>
            <a:pPr marL="7943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obtained over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6-12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months; retreatment may be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required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94385" marR="1491615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950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Beneficial effect on eye (slower elimination) except  chorioretinitis (no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94385" marR="5588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950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long-lasting effect on mature worms; treatment required for  life-span of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(10-14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yrs)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93700" marR="198755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93065" algn="l"/>
                <a:tab pos="393700" algn="l"/>
              </a:tabLst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Suramin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largely macrofilaricidal with some microfilaricidal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</a:t>
            </a:r>
          </a:p>
          <a:p>
            <a:pPr marL="794385" marR="0" lvl="1" indent="-287020" algn="l" defTabSz="914400" rtl="0" eaLnBrk="1" fontAlgn="auto" latinLnBrk="0" hangingPunct="1">
              <a:lnSpc>
                <a:spcPts val="26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950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Due to toxicity and severe adverse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effects</a:t>
            </a:r>
            <a:r>
              <a:rPr kumimoji="0" sz="2000" b="0" i="0" u="none" strike="noStrike" kern="1200" cap="none" spc="0" normalizeH="0" baseline="24904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reserved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94385" marR="87630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severe hyperreactive onchodermatitis not responding to  ivermectin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3200" marR="0" lvl="0" indent="0" algn="l" defTabSz="914400" rtl="0" eaLnBrk="1" fontAlgn="auto" latinLnBrk="0" hangingPunct="1">
              <a:lnSpc>
                <a:spcPct val="100000"/>
              </a:lnSpc>
              <a:spcBef>
                <a:spcPts val="1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Including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haemolytic anaemia, thrombocytopaenia, neutropaenia, optic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atrophy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597DDFB-0972-4870-9221-C32DE4A2E25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493" y="164526"/>
            <a:ext cx="29286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8.6</a:t>
            </a:r>
            <a:r>
              <a:rPr sz="3200" spc="-6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Treatment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9749408" y="6522033"/>
            <a:ext cx="699770" cy="50398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6430" y="1046946"/>
            <a:ext cx="8277859" cy="48919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93700" marR="589915" lvl="0" indent="-342900" algn="l" defTabSz="914400" rtl="0" eaLnBrk="1" fontAlgn="auto" latinLnBrk="0" hangingPunct="1">
              <a:lnSpc>
                <a:spcPct val="8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93065" algn="l"/>
                <a:tab pos="393700" algn="l"/>
              </a:tabLst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 is no longer recommended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due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severe  adverse</a:t>
            </a:r>
            <a:r>
              <a:rPr kumimoji="0" sz="24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reactions</a:t>
            </a:r>
            <a:endParaRPr kumimoji="0" lang="en-CA" sz="24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93700" marR="589915" lvl="0" indent="-342900" algn="l" defTabSz="914400" rtl="0" eaLnBrk="1" fontAlgn="auto" latinLnBrk="0" hangingPunct="1">
              <a:lnSpc>
                <a:spcPct val="8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93065" algn="l"/>
                <a:tab pos="393700" algn="l"/>
              </a:tabLst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94385" marR="0" lvl="1" indent="-287020" algn="l" defTabSz="914400" rtl="0" eaLnBrk="1" fontAlgn="auto" latinLnBrk="0" hangingPunct="1">
              <a:lnSpc>
                <a:spcPts val="216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950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Especially in severely infected people (inflammatory reaction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</a:p>
          <a:p>
            <a:pPr marL="794385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parasite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death)</a:t>
            </a:r>
          </a:p>
          <a:p>
            <a:pPr marL="7943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950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Potential worsening of eye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lesions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2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93700" marR="31496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93065" algn="l"/>
                <a:tab pos="393700" algn="l"/>
              </a:tabLst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Potential new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targets for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chemotherapy with antibiotics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endosymbiotic </a:t>
            </a:r>
            <a:r>
              <a:rPr kumimoji="0" sz="24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Wolbachia</a:t>
            </a:r>
            <a:r>
              <a:rPr kumimoji="0" sz="2400" b="1" i="1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bacteria</a:t>
            </a:r>
            <a:endParaRPr kumimoji="0" lang="en-CA" sz="24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93700" marR="314960" lvl="0" indent="-34290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93065" algn="l"/>
                <a:tab pos="393700" algn="l"/>
              </a:tabLst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94385" marR="0" lvl="1" indent="-287020" algn="l" defTabSz="914400" rtl="0" eaLnBrk="1" fontAlgn="auto" latinLnBrk="0" hangingPunct="1">
              <a:lnSpc>
                <a:spcPts val="216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950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Doxycycline 100mg/day x 4-6 weeks resulted in long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term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94385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sterilization of, and increased dead proportion of adult</a:t>
            </a:r>
            <a:r>
              <a:rPr kumimoji="0" sz="20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</a:t>
            </a:r>
          </a:p>
          <a:p>
            <a:pPr marL="794385" marR="55880" lvl="1" indent="-287020" algn="l" defTabSz="914400" rtl="0" eaLnBrk="1" fontAlgn="auto" latinLnBrk="0" hangingPunct="1">
              <a:lnSpc>
                <a:spcPts val="192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950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Doxycycline 200mg/day x 6 weeks resulted in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higher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(~70%)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proportion of dead adult worms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&gt;24</a:t>
            </a:r>
            <a:r>
              <a:rPr kumimoji="0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months</a:t>
            </a:r>
          </a:p>
          <a:p>
            <a:pPr marL="794385" marR="0" lvl="1" indent="-287020" algn="l" defTabSz="914400" rtl="0" eaLnBrk="1" fontAlgn="auto" latinLnBrk="0" hangingPunct="1">
              <a:lnSpc>
                <a:spcPts val="216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950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Kills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parasites over extended timeframe, less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parasite-mediated</a:t>
            </a:r>
          </a:p>
          <a:p>
            <a:pPr marL="794385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inflammatory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reactions</a:t>
            </a:r>
            <a:r>
              <a:rPr kumimoji="0" sz="1950" b="0" i="0" u="none" strike="noStrike" kern="1200" cap="none" spc="0" normalizeH="0" baseline="2564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5140" y="5973267"/>
            <a:ext cx="860044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1Taylor, MJ, Hoerauf, A, and Bockarie, </a:t>
            </a:r>
            <a:r>
              <a:rPr kumimoji="0" sz="10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(2010); Lymphatic filariasis and onchocerciasis; The Lancet, 376(9747), p.1175 - 1185, 2 October</a:t>
            </a:r>
            <a:r>
              <a:rPr kumimoji="0" sz="105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2010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93AEFF4-17A8-4EB6-8605-8CD32542AB3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079" y="222745"/>
            <a:ext cx="22910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8.7</a:t>
            </a:r>
            <a:r>
              <a:rPr sz="3200" spc="-8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Control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1755141" y="1064895"/>
            <a:ext cx="4778375" cy="17818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vaccine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onchocerciasis</a:t>
            </a:r>
            <a:r>
              <a:rPr kumimoji="0" lang="en-CA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but recent efforts are ongoing to develop one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 control: spraying of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blackfly</a:t>
            </a:r>
            <a:r>
              <a:rPr kumimoji="0" lang="en-CA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habitats with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insecticide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kill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755140" y="3077625"/>
            <a:ext cx="8436610" cy="28591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/>
              <a:t>Community directed treatment with ivermectin (donated by Merck  &amp; Co. Inc. since</a:t>
            </a:r>
            <a:r>
              <a:rPr sz="2000" spc="-15" dirty="0"/>
              <a:t> </a:t>
            </a:r>
            <a:r>
              <a:rPr sz="2000" spc="-5" dirty="0"/>
              <a:t>1987)</a:t>
            </a:r>
          </a:p>
          <a:p>
            <a:pPr marL="756285" lvl="1" indent="-287020">
              <a:spcBef>
                <a:spcPts val="610"/>
              </a:spcBef>
              <a:buFont typeface="Courier New"/>
              <a:buChar char="o"/>
              <a:tabLst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One of NTD success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stories</a:t>
            </a:r>
          </a:p>
          <a:p>
            <a:pPr marL="756285" marR="915669" lvl="1" indent="-287020">
              <a:spcBef>
                <a:spcPts val="600"/>
              </a:spcBef>
              <a:buFont typeface="Courier New"/>
              <a:buChar char="o"/>
              <a:tabLst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6-monthly or yearly mass treatment with ivermectin in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at-risk  communities</a:t>
            </a:r>
          </a:p>
          <a:p>
            <a:pPr marL="355600" marR="130175" indent="-342900">
              <a:spcBef>
                <a:spcPts val="1789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/>
              <a:t>Sustained vigilance in </a:t>
            </a:r>
            <a:r>
              <a:rPr sz="2000" dirty="0"/>
              <a:t>at-risk </a:t>
            </a:r>
            <a:r>
              <a:rPr sz="2000" spc="-5" dirty="0"/>
              <a:t>areas, along with </a:t>
            </a:r>
            <a:r>
              <a:rPr sz="2000" dirty="0"/>
              <a:t>multi-stakeholder  </a:t>
            </a:r>
            <a:r>
              <a:rPr sz="2000" spc="-5" dirty="0"/>
              <a:t>cooperation to ensure </a:t>
            </a:r>
            <a:r>
              <a:rPr sz="2000" dirty="0"/>
              <a:t>capacity </a:t>
            </a:r>
            <a:r>
              <a:rPr sz="2000" spc="-5" dirty="0"/>
              <a:t>for diagnosis and treatment at  community</a:t>
            </a:r>
            <a:r>
              <a:rPr sz="2000" spc="25" dirty="0"/>
              <a:t> </a:t>
            </a:r>
            <a:r>
              <a:rPr sz="2000" spc="-5" dirty="0"/>
              <a:t>level</a:t>
            </a:r>
          </a:p>
        </p:txBody>
      </p:sp>
      <p:sp>
        <p:nvSpPr>
          <p:cNvPr id="5" name="object 5"/>
          <p:cNvSpPr/>
          <p:nvPr/>
        </p:nvSpPr>
        <p:spPr>
          <a:xfrm>
            <a:off x="7318628" y="979952"/>
            <a:ext cx="2334132" cy="1504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18629" y="2545206"/>
            <a:ext cx="26790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http://www.infonet- 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biovision.org/res/res/files/949.280x185.clip.jpeg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49408" y="6522033"/>
            <a:ext cx="699770" cy="50398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E0B31ED6-C90E-472F-B3DD-E0B8771D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980584"/>
            <a:ext cx="37545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00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 </a:t>
            </a:r>
            <a:r>
              <a:rPr kumimoji="0" lang="en-US" altLang="en-US" sz="900" b="0" i="0" u="sng" strike="noStrike" kern="1200" cap="none" spc="0" normalizeH="0" baseline="0" noProof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http://journals.plos.org/plosntds/article?id=10.1371/journal.pntd.0003422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97B94DA-F597-4B57-B77E-5CEADF28536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7032" y="762000"/>
            <a:ext cx="6225413" cy="5619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418" y="200025"/>
            <a:ext cx="229171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8.7</a:t>
            </a:r>
            <a:r>
              <a:rPr sz="3200" spc="-7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Control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9749408" y="6522033"/>
            <a:ext cx="699770" cy="50398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2118" y="2745479"/>
            <a:ext cx="248285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CDTI poster in 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rural health centre  in Thyolo District,  Malawi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95513" y="6127192"/>
            <a:ext cx="17157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 credit: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Alia Tayea,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2007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73CBB00-5100-4147-8558-DCEBBA4BAB0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5368" y="1638294"/>
            <a:ext cx="4841265" cy="3581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9447" y="5741620"/>
            <a:ext cx="8168640" cy="517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Slow extraction of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female worm after emergence from</a:t>
            </a:r>
            <a:r>
              <a:rPr kumimoji="0" sz="22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blister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10" marR="0" lvl="0" indent="0" algn="ctr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 credit: Louise Gubb/The Carter Center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1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http://www.cartercenter.org/news/documents/doc2460.html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49408" y="6522033"/>
            <a:ext cx="699770" cy="50398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147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494" y="200342"/>
            <a:ext cx="29286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8.8</a:t>
            </a:r>
            <a:r>
              <a:rPr sz="3200" spc="-6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Treatment</a:t>
            </a:r>
            <a:endParaRPr sz="32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383CFF9-1C50-4DAA-89F7-7C8C407DB87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132" y="1246479"/>
            <a:ext cx="7472622" cy="4365041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294005" lvl="0" indent="-342900" algn="l" defTabSz="914400" rtl="0" eaLnBrk="1" fontAlgn="auto" latinLnBrk="0" hangingPunct="1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Surgical extraction of the guinea worm prior to eruption – has resulted in less associated</a:t>
            </a:r>
            <a:r>
              <a:rPr kumimoji="0" sz="2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disability</a:t>
            </a:r>
            <a:endParaRPr kumimoji="0" lang="en-CA" sz="22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294005" lvl="0" indent="-342900" algn="l" defTabSz="914400" rtl="0" eaLnBrk="1" fontAlgn="auto" latinLnBrk="0" hangingPunct="1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However, not widely available in problematic</a:t>
            </a:r>
            <a:r>
              <a:rPr kumimoji="0" sz="19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curative antihelminthic treatment is</a:t>
            </a:r>
            <a:r>
              <a:rPr kumimoji="0" sz="22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available</a:t>
            </a:r>
            <a:endParaRPr kumimoji="0" lang="en-CA" sz="22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7020" algn="l" defTabSz="914400" rtl="0" eaLnBrk="1" fontAlgn="auto" latinLnBrk="0" hangingPunct="1">
              <a:lnSpc>
                <a:spcPct val="15000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Niridazole has been reported to decrease inflammation around</a:t>
            </a:r>
            <a:r>
              <a:rPr kumimoji="0" sz="17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worm, allowing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easier</a:t>
            </a:r>
            <a:r>
              <a:rPr kumimoji="0" sz="17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extraction</a:t>
            </a:r>
          </a:p>
          <a:p>
            <a:pPr marL="756285" marR="76835" lvl="1" indent="-287020" algn="l" defTabSz="914400" rtl="0" eaLnBrk="1" fontAlgn="auto" latinLnBrk="0" hangingPunct="1">
              <a:lnSpc>
                <a:spcPct val="150000"/>
              </a:lnSpc>
              <a:spcBef>
                <a:spcPts val="49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Metronidazole, thiabendazole (adults) also used as adjunct to  stick removal;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however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used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caution due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</a:t>
            </a:r>
            <a:r>
              <a:rPr kumimoji="0" sz="17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study’s  finding that these were associated with aberrant migration of  worms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833" y="200342"/>
            <a:ext cx="29286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8.8</a:t>
            </a:r>
            <a:r>
              <a:rPr sz="3200" spc="-65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Treatment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8268270" y="4029507"/>
            <a:ext cx="3662045" cy="2080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68270" y="6117164"/>
            <a:ext cx="28257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Photo:htt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p://w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ww.tumblr.com/tagged/guinea-worm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49408" y="6522033"/>
            <a:ext cx="699770" cy="50398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148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5C38481-2311-43B9-93A8-885F4820758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003" y="200342"/>
            <a:ext cx="2290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8.9</a:t>
            </a:r>
            <a:r>
              <a:rPr sz="3200" spc="-8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Control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9749408" y="6522033"/>
            <a:ext cx="699770" cy="50398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149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9640" y="1302702"/>
            <a:ext cx="7792720" cy="4252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Community education on disease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transmission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2451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Educating affected individuals not to immerse the</a:t>
            </a:r>
            <a:r>
              <a:rPr kumimoji="0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affected  areas in water which is used for public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consumption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Promotion and provision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safe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drinking water</a:t>
            </a:r>
            <a:r>
              <a:rPr kumimoji="0" sz="24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Boiling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939165" lvl="0" indent="-342900" algn="l" defTabSz="914400" rtl="0" eaLnBrk="1" fontAlgn="auto" latinLnBrk="0" hangingPunct="1">
              <a:lnSpc>
                <a:spcPct val="100000"/>
              </a:lnSpc>
              <a:spcBef>
                <a:spcPts val="16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Point-of-use filtration of drinking water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“strain”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copepods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Nylon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filters,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straw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filters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Low-cost methods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effective,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filtration through clean</a:t>
            </a:r>
            <a:r>
              <a:rPr kumimoji="0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cloth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5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Larvicide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kill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copepods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1D202EF-C43A-4C44-8E3B-0B89959D394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891" y="147235"/>
            <a:ext cx="507873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400" dirty="0">
                <a:solidFill>
                  <a:srgbClr val="FFFFFF"/>
                </a:solidFill>
              </a:rPr>
              <a:t>1.3 </a:t>
            </a:r>
            <a:r>
              <a:rPr sz="2400" spc="-10" dirty="0">
                <a:solidFill>
                  <a:srgbClr val="FFFFFF"/>
                </a:solidFill>
              </a:rPr>
              <a:t>Biology: </a:t>
            </a:r>
            <a:r>
              <a:rPr sz="2500" i="1" spc="-55" dirty="0">
                <a:solidFill>
                  <a:srgbClr val="FFFFFF"/>
                </a:solidFill>
              </a:rPr>
              <a:t>Ascaris</a:t>
            </a:r>
            <a:r>
              <a:rPr sz="2500" i="1" dirty="0">
                <a:solidFill>
                  <a:srgbClr val="FFFFFF"/>
                </a:solidFill>
              </a:rPr>
              <a:t> </a:t>
            </a:r>
            <a:r>
              <a:rPr sz="2500" i="1" spc="-60" dirty="0">
                <a:solidFill>
                  <a:srgbClr val="FFFFFF"/>
                </a:solidFill>
              </a:rPr>
              <a:t>lumbricoides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1831340" y="705949"/>
            <a:ext cx="8529320" cy="381381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Largest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parasitic </a:t>
            </a: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intestinal nematode/roundworm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</a:t>
            </a:r>
            <a:r>
              <a:rPr kumimoji="0" sz="2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Female: 20-25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cm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3-6 mm (can grow up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40</a:t>
            </a:r>
            <a:r>
              <a:rPr kumimoji="0" sz="2000" b="0" i="0" u="none" strike="noStrike" kern="1200" cap="none" spc="-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cm)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Male: 15-31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cm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2-4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mm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Female can produce up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200,000 eggs each</a:t>
            </a:r>
            <a:r>
              <a:rPr kumimoji="0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Inhabit small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intestine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Ingested eggs hatch in small</a:t>
            </a:r>
            <a:r>
              <a:rPr kumimoji="0" sz="22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7020" algn="just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pass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wall, migrate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liver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heart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lungs, and are coughed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swallowed back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intestine</a:t>
            </a:r>
          </a:p>
          <a:p>
            <a:pPr marL="3556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Signs/symptoms can manifest along any stage of life</a:t>
            </a:r>
            <a:r>
              <a:rPr kumimoji="0" sz="22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cycle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7830" y="4556721"/>
            <a:ext cx="2523871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71917" y="5188077"/>
            <a:ext cx="2366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 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http://www.visualphotos.com/photo/1x602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7393/ne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atode_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_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_lu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  ides_z180045.jpg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631C391-8258-4FF0-B9D2-1A1B92441B7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556" y="189345"/>
            <a:ext cx="2290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8.9</a:t>
            </a:r>
            <a:r>
              <a:rPr sz="3200" spc="-8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Control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2191652" y="981976"/>
            <a:ext cx="4505071" cy="5172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5664" y="2557716"/>
            <a:ext cx="307213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225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Simple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filtration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</a:t>
            </a:r>
            <a: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remove copepod</a:t>
            </a:r>
            <a: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49408" y="6522033"/>
            <a:ext cx="699770" cy="50398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150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38210" y="6029351"/>
            <a:ext cx="17595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(Photo: Carter Center/L.</a:t>
            </a:r>
            <a:r>
              <a:rPr kumimoji="0" sz="1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Gubb)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57733B0-E04C-43EC-84D8-5E461832398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0441" y="5410301"/>
            <a:ext cx="7898765" cy="969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23895" marR="278765" lvl="0" indent="-3211830" algn="l" defTabSz="914400" rtl="0" eaLnBrk="1" fontAlgn="auto" latinLnBrk="0" hangingPunct="1">
              <a:lnSpc>
                <a:spcPct val="1077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Pipe filters: portable, for use anytime and at any water source  available.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 Carter Center/L.</a:t>
            </a:r>
            <a:r>
              <a:rPr kumimoji="0" sz="1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Gubb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00400" y="838201"/>
            <a:ext cx="5181600" cy="4562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249" y="200342"/>
            <a:ext cx="2290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8.9</a:t>
            </a:r>
            <a:r>
              <a:rPr sz="3200" spc="-80" dirty="0">
                <a:solidFill>
                  <a:srgbClr val="FFFFFF"/>
                </a:solidFill>
              </a:rPr>
              <a:t> </a:t>
            </a:r>
            <a:r>
              <a:rPr sz="3200" spc="-5" dirty="0">
                <a:solidFill>
                  <a:srgbClr val="FFFFFF"/>
                </a:solidFill>
              </a:rPr>
              <a:t>Control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9749408" y="6522033"/>
            <a:ext cx="699770" cy="50398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151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77B7A52-4955-46D4-8C20-0C4C1E6A11A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151" y="200342"/>
            <a:ext cx="37826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</a:rPr>
              <a:t>Ackno</a:t>
            </a:r>
            <a:r>
              <a:rPr sz="3200" spc="10" dirty="0">
                <a:solidFill>
                  <a:srgbClr val="FFFFFF"/>
                </a:solidFill>
              </a:rPr>
              <a:t>w</a:t>
            </a:r>
            <a:r>
              <a:rPr sz="3200" dirty="0">
                <a:solidFill>
                  <a:srgbClr val="FFFFFF"/>
                </a:solidFill>
              </a:rPr>
              <a:t>led</a:t>
            </a:r>
            <a:r>
              <a:rPr sz="3200" spc="-15" dirty="0">
                <a:solidFill>
                  <a:srgbClr val="FFFFFF"/>
                </a:solidFill>
              </a:rPr>
              <a:t>g</a:t>
            </a:r>
            <a:r>
              <a:rPr sz="3200" dirty="0">
                <a:solidFill>
                  <a:srgbClr val="FFFFFF"/>
                </a:solidFill>
              </a:rPr>
              <a:t>men</a:t>
            </a:r>
            <a:r>
              <a:rPr sz="3200" spc="-15" dirty="0">
                <a:solidFill>
                  <a:srgbClr val="FFFFFF"/>
                </a:solidFill>
              </a:rPr>
              <a:t>t</a:t>
            </a:r>
            <a:r>
              <a:rPr sz="3200" dirty="0">
                <a:solidFill>
                  <a:srgbClr val="FFFFFF"/>
                </a:solidFill>
              </a:rPr>
              <a:t>s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9749408" y="6522033"/>
            <a:ext cx="699770" cy="50398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152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2783" y="2211039"/>
            <a:ext cx="8306434" cy="24359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2235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Thanks to Jenna Kelly, </a:t>
            </a:r>
            <a:r>
              <a:rPr kumimoji="0" sz="25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Shazeen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Bandukwala</a:t>
            </a:r>
            <a:r>
              <a:rPr kumimoji="0" lang="en-CA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Melissa Whaling</a:t>
            </a:r>
            <a:r>
              <a:rPr kumimoji="0" lang="en-CA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and Josephine Esposto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for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critical</a:t>
            </a:r>
            <a:r>
              <a:rPr kumimoji="0" sz="25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editing.</a:t>
            </a:r>
            <a:endParaRPr kumimoji="0" lang="en-CA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02235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endParaRPr kumimoji="0" lang="en-CA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02235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endParaRPr kumimoji="0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appreciate Tim Brewer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Jackeline 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Alger for 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thoughtful</a:t>
            </a:r>
            <a:r>
              <a:rPr kumimoji="0" sz="25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D527944-9639-433E-B655-9C2AB0065C3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716" y="1606062"/>
            <a:ext cx="14725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5" dirty="0"/>
              <a:t>Credits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1938843" y="2450123"/>
            <a:ext cx="8314309" cy="255711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81000" marR="220345" lvl="0" indent="-342900" algn="ctr" defTabSz="914400" rtl="0" eaLnBrk="1" fontAlgn="auto" latinLnBrk="0" hangingPunct="1">
              <a:lnSpc>
                <a:spcPts val="23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72845" algn="l"/>
              </a:tabLst>
              <a:defRPr/>
            </a:pPr>
            <a:r>
              <a:rPr kumimoji="0" sz="24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Akre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Adja</a:t>
            </a:r>
            <a:r>
              <a:rPr kumimoji="0" sz="2400" b="1" i="0" u="none" strike="noStrike" kern="1200" cap="none" spc="-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Sina Helbig</a:t>
            </a:r>
            <a:r>
              <a:rPr kumimoji="0" sz="2400" b="1" i="0" u="none" strike="noStrike" kern="1200" cap="none" spc="-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Alia Tayea</a:t>
            </a:r>
            <a:r>
              <a:rPr kumimoji="0" sz="2400" b="1" i="0" u="none" strike="noStrike" kern="1200" cap="none" spc="-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2400" b="1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Neil Arya</a:t>
            </a:r>
            <a:r>
              <a:rPr kumimoji="0" sz="2400" b="1" i="0" u="none" strike="noStrike" kern="1200" cap="none" spc="-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sz="2400" b="1" i="0" u="none" strike="noStrike" kern="1200" cap="none" spc="0" normalizeH="0" baseline="2430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81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1: </a:t>
            </a:r>
            <a:r>
              <a:rPr kumimoji="0" sz="15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Institut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Pierre Richet, Université de Cocody</a:t>
            </a:r>
            <a:r>
              <a:rPr kumimoji="0" sz="15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Abidjan</a:t>
            </a:r>
          </a:p>
          <a:p>
            <a:pPr marL="381000" marR="523875" lvl="0" indent="-34290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2: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Boston University School of Medicine, Division</a:t>
            </a:r>
            <a:r>
              <a:rPr kumimoji="0" sz="15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Infectious Diseases, Boston, MA,</a:t>
            </a:r>
            <a:r>
              <a:rPr kumimoji="0" sz="15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USA</a:t>
            </a:r>
          </a:p>
          <a:p>
            <a:pPr marL="3810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3: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Médecins Sans</a:t>
            </a:r>
            <a:r>
              <a:rPr kumimoji="0" sz="15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Frontières</a:t>
            </a:r>
          </a:p>
          <a:p>
            <a:pPr marL="38100" marR="0" lvl="0" indent="0" algn="ctr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4: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Western University, University of Waterloo,</a:t>
            </a:r>
            <a:r>
              <a:rPr kumimoji="0" sz="15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McMaster</a:t>
            </a:r>
          </a:p>
          <a:p>
            <a:pPr marL="3810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University</a:t>
            </a:r>
          </a:p>
          <a:p>
            <a:pPr marL="38100" marR="0" lvl="0" indent="0" algn="ctr" defTabSz="914400" rtl="0" eaLnBrk="1" fontAlgn="auto" latinLnBrk="0" hangingPunct="1">
              <a:lnSpc>
                <a:spcPct val="10000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Contact</a:t>
            </a:r>
            <a:r>
              <a:rPr kumimoji="0" sz="15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narya@uwaterloo.ca</a:t>
            </a: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B95459E-5F5B-4A58-AE18-A4F9F59A21C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6844" y="1881471"/>
            <a:ext cx="65760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spcBef>
                <a:spcPts val="100"/>
              </a:spcBef>
            </a:pPr>
            <a:r>
              <a:rPr sz="1800" b="0" dirty="0">
                <a:latin typeface="Arial"/>
                <a:cs typeface="Arial"/>
              </a:rPr>
              <a:t>The </a:t>
            </a:r>
            <a:r>
              <a:rPr sz="1800" b="0" spc="-5" dirty="0">
                <a:latin typeface="Arial"/>
                <a:cs typeface="Arial"/>
              </a:rPr>
              <a:t>Consortium </a:t>
            </a:r>
            <a:r>
              <a:rPr sz="1800" b="0" dirty="0">
                <a:latin typeface="Arial"/>
                <a:cs typeface="Arial"/>
              </a:rPr>
              <a:t>of  </a:t>
            </a:r>
            <a:r>
              <a:rPr sz="1800" b="0" spc="-5" dirty="0">
                <a:latin typeface="Arial"/>
                <a:cs typeface="Arial"/>
              </a:rPr>
              <a:t>Universities </a:t>
            </a:r>
            <a:r>
              <a:rPr sz="1800" b="0" dirty="0">
                <a:latin typeface="Arial"/>
                <a:cs typeface="Arial"/>
              </a:rPr>
              <a:t>for </a:t>
            </a:r>
            <a:r>
              <a:rPr sz="1800" b="0" spc="-5" dirty="0">
                <a:latin typeface="Arial"/>
                <a:cs typeface="Arial"/>
              </a:rPr>
              <a:t>Global Health gratefully </a:t>
            </a:r>
            <a:r>
              <a:rPr sz="1800" b="0" spc="-10" dirty="0">
                <a:latin typeface="Arial"/>
                <a:cs typeface="Arial"/>
              </a:rPr>
              <a:t>acknowledge </a:t>
            </a:r>
            <a:r>
              <a:rPr sz="1800" b="0" dirty="0">
                <a:latin typeface="Arial"/>
                <a:cs typeface="Arial"/>
              </a:rPr>
              <a:t>the </a:t>
            </a:r>
            <a:r>
              <a:rPr sz="1800" b="0" spc="-5" dirty="0">
                <a:latin typeface="Arial"/>
                <a:cs typeface="Arial"/>
              </a:rPr>
              <a:t>support  provided </a:t>
            </a:r>
            <a:r>
              <a:rPr sz="1800" b="0" dirty="0">
                <a:latin typeface="Arial"/>
                <a:cs typeface="Arial"/>
              </a:rPr>
              <a:t>for </a:t>
            </a:r>
            <a:r>
              <a:rPr sz="1800" b="0" spc="-5" dirty="0">
                <a:latin typeface="Arial"/>
                <a:cs typeface="Arial"/>
              </a:rPr>
              <a:t>developing teaching modules </a:t>
            </a:r>
            <a:r>
              <a:rPr sz="1800" b="0" dirty="0">
                <a:latin typeface="Arial"/>
                <a:cs typeface="Arial"/>
              </a:rPr>
              <a:t>from</a:t>
            </a:r>
            <a:r>
              <a:rPr sz="1800" b="0" spc="55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the: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8888" y="3147584"/>
            <a:ext cx="4331970" cy="9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Margaret Kendrick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Blodgett</a:t>
            </a:r>
            <a:r>
              <a:rPr kumimoji="0" sz="1800" b="1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Foundation  The </a:t>
            </a: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Josiah </a:t>
            </a:r>
            <a:r>
              <a:rPr kumimoji="0" sz="1800" b="1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Macy, </a:t>
            </a:r>
            <a:r>
              <a:rPr kumimoji="0" sz="1800" b="1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Jr.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Foundation  </a:t>
            </a: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Arnold </a:t>
            </a:r>
            <a:r>
              <a:rPr kumimoji="0" sz="1800" b="1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P.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Gold</a:t>
            </a:r>
            <a:r>
              <a:rPr kumimoji="0" sz="1800" b="1" i="1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Foundation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7555" y="5530903"/>
            <a:ext cx="5334635" cy="560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licensed under</a:t>
            </a:r>
            <a:r>
              <a:rPr kumimoji="0" sz="13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sng" strike="noStrike" kern="1200" cap="none" spc="-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Creative </a:t>
            </a:r>
            <a:r>
              <a:rPr kumimoji="0" sz="1100" b="0" i="0" u="sng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Commons </a:t>
            </a:r>
            <a:r>
              <a:rPr kumimoji="0" sz="1100" b="0" i="0" u="sng" strike="noStrike" kern="1200" cap="none" spc="-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Attribution-Noncommercial-No Derivative </a:t>
            </a:r>
            <a:r>
              <a:rPr kumimoji="0" sz="1100" b="0" i="0" u="sng" strike="noStrike" kern="1200" cap="none" spc="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Works </a:t>
            </a:r>
            <a:r>
              <a:rPr kumimoji="0" sz="1100" b="0" i="0" u="sng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3.0 </a:t>
            </a:r>
            <a:r>
              <a:rPr kumimoji="0" sz="1100" b="0" i="0" u="sng" strike="noStrike" kern="1200" cap="none" spc="-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United </a:t>
            </a:r>
            <a:r>
              <a:rPr kumimoji="0" sz="1100" b="0" i="0" u="sng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States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sng" strike="noStrike" kern="1200" cap="none" spc="-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License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48572" y="4496248"/>
            <a:ext cx="1752600" cy="617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CA1F02E-7196-4E25-AA3A-25EA1821896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50692" y="0"/>
            <a:ext cx="2841308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83BC68D-0D95-41C7-93DB-7C6D7714B5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0" y="0"/>
            <a:ext cx="5943600" cy="2432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bject 8"/>
          <p:cNvSpPr/>
          <p:nvPr/>
        </p:nvSpPr>
        <p:spPr>
          <a:xfrm>
            <a:off x="9619488" y="1845564"/>
            <a:ext cx="7269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99105" y="3176366"/>
            <a:ext cx="61937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CA" sz="3200" dirty="0"/>
              <a:t>Schistosomiasis and Cestodes</a:t>
            </a:r>
            <a:endParaRPr sz="3200" dirty="0"/>
          </a:p>
        </p:txBody>
      </p:sp>
      <p:sp>
        <p:nvSpPr>
          <p:cNvPr id="11" name="object 11"/>
          <p:cNvSpPr txBox="1"/>
          <p:nvPr/>
        </p:nvSpPr>
        <p:spPr>
          <a:xfrm>
            <a:off x="3333750" y="3845972"/>
            <a:ext cx="5524500" cy="27462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8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>
                <a:tab pos="707390" algn="l"/>
                <a:tab pos="29972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Sina Helbig*,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Akre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sz="18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Adja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Alia</a:t>
            </a:r>
            <a:r>
              <a:rPr kumimoji="0" sz="1800" b="0" i="0" u="none" strike="noStrike" kern="1200" cap="none" spc="-2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Tayea, </a:t>
            </a:r>
            <a:endParaRPr kumimoji="0" lang="en-US" sz="18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8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>
                <a:tab pos="707390" algn="l"/>
                <a:tab pos="29972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Neil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July 2019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6685" marR="14097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Prepared as part of an education project of</a:t>
            </a:r>
            <a:r>
              <a:rPr kumimoji="0" sz="18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Global Health Education Consortium and  collaborating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*First author **Corresponding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author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A7E4-34A2-4B10-8395-30761E57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03" y="1828801"/>
            <a:ext cx="4270439" cy="623248"/>
          </a:xfrm>
        </p:spPr>
        <p:txBody>
          <a:bodyPr/>
          <a:lstStyle/>
          <a:p>
            <a:pPr algn="ctr"/>
            <a:r>
              <a:rPr lang="en-CA" sz="2025" dirty="0"/>
              <a:t>INDEX:</a:t>
            </a:r>
            <a:br>
              <a:rPr lang="en-CA" sz="2025" dirty="0"/>
            </a:br>
            <a:r>
              <a:rPr lang="en-CA" sz="2025" dirty="0"/>
              <a:t>Schistosomiasis and Cestodes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D7CDA-5337-43B4-B85B-C5B6DB8CB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2793" y="2997202"/>
            <a:ext cx="7706413" cy="821266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CA" sz="1800" dirty="0"/>
              <a:t>Schistosomiasis </a:t>
            </a:r>
            <a:r>
              <a:rPr lang="en-US" sz="1800" dirty="0"/>
              <a:t>(</a:t>
            </a:r>
            <a:r>
              <a:rPr lang="en-US" sz="1800" i="1" dirty="0"/>
              <a:t>S. mansoni / japonicum / mekongi) </a:t>
            </a:r>
            <a:r>
              <a:rPr lang="en-CA" sz="1800" dirty="0"/>
              <a:t>--------- (9.1 -- 9.7)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CA" sz="1800" i="1" dirty="0"/>
              <a:t>Neurocysticercosis</a:t>
            </a:r>
            <a:r>
              <a:rPr lang="en-CA" sz="1800" dirty="0"/>
              <a:t> --------------------------------------------------- (10.1 -- 10.7)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482F287-A016-422D-9165-D9863DC7631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990978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3073" y="1600200"/>
            <a:ext cx="36658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/>
              <a:t>Schistosomiasis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3165475" y="2514600"/>
            <a:ext cx="5861050" cy="30117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82750" marR="1551940" lvl="0" indent="-23812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(Bilharzia, Snail fever) </a:t>
            </a:r>
            <a:endParaRPr kumimoji="0" lang="en-CA" sz="20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682750" marR="1551940" lvl="0" indent="-23812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682750" marR="1551940" lvl="0" indent="-238125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Trematode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(Fluke)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23970" algn="l"/>
                <a:tab pos="5053965" algn="l"/>
              </a:tabLst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Sina Helbig*, </a:t>
            </a: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Alia 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Tayea,</a:t>
            </a: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Akre</a:t>
            </a:r>
            <a:r>
              <a:rPr kumimoji="0" sz="15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n-C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Adja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5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Neil</a:t>
            </a:r>
            <a:r>
              <a:rPr kumimoji="0" lang="en-CA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Arya</a:t>
            </a:r>
            <a:r>
              <a:rPr kumimoji="0" sz="1500" b="1" i="0" u="none" strike="noStrike" kern="1200" cap="none" spc="0" normalizeH="0" baseline="2564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4960" marR="308610" lvl="0" indent="0" algn="ctr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Prepared as part of an education project of</a:t>
            </a:r>
            <a:r>
              <a:rPr kumimoji="0" sz="15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Global Health Education Consortium and  collaborating</a:t>
            </a:r>
            <a:r>
              <a:rPr kumimoji="0" sz="15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*First author **Corresponding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author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1E4FD7-7CAC-456B-B336-F9567F040AE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998" y="216415"/>
            <a:ext cx="441642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9.1</a:t>
            </a:r>
            <a:r>
              <a:rPr sz="2500" spc="-65" dirty="0">
                <a:solidFill>
                  <a:srgbClr val="FFFFFF"/>
                </a:solidFill>
              </a:rPr>
              <a:t> </a:t>
            </a:r>
            <a:r>
              <a:rPr sz="2500" spc="-5" dirty="0">
                <a:solidFill>
                  <a:srgbClr val="FFFFFF"/>
                </a:solidFill>
              </a:rPr>
              <a:t>Epidemiology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1125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8801" y="1087120"/>
            <a:ext cx="7619365" cy="468376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Parasitic helminth endemic to &gt;70</a:t>
            </a:r>
            <a:r>
              <a:rPr kumimoji="0" sz="2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countries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least 240 million people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affected,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700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million at</a:t>
            </a:r>
            <a:r>
              <a:rPr kumimoji="0" sz="2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</a:t>
            </a:r>
          </a:p>
          <a:p>
            <a:pPr marL="756285" marR="250825" lvl="1" indent="-2870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Annual deaths from schistosomiasis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difficult to estimate: 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 can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kill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directly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indirectly (e.g. associated  carcinomas)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94995" lvl="1" indent="-287020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Revised estimates put death toll from disease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  200,000/yr,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mostly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Africa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4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endemic areas usually acquired in</a:t>
            </a:r>
            <a:r>
              <a:rPr kumimoji="0" sz="2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childhood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increases in prevalence with</a:t>
            </a:r>
            <a:r>
              <a:rPr kumimoji="0" sz="21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Peak age 15-20 years</a:t>
            </a:r>
            <a:r>
              <a:rPr kumimoji="0" sz="21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old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 is related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occupation and exposure</a:t>
            </a:r>
            <a:r>
              <a:rPr kumimoji="0" sz="21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routes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C732E29-5F94-4822-B4D8-091B91F56BB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5885" y="988061"/>
            <a:ext cx="8157209" cy="4939173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intensity decreases with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</a:t>
            </a:r>
          </a:p>
          <a:p>
            <a:pPr marL="756285" marR="423545" lvl="1" indent="-287020" algn="l" defTabSz="914400" rtl="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Acquired immunity, change in water contact, change in egg  production by</a:t>
            </a:r>
            <a:r>
              <a:rPr kumimoji="0" sz="21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149225" lvl="0" indent="-342900" algn="l" defTabSz="914400" rtl="0" eaLnBrk="1" fontAlgn="auto" latinLnBrk="0" hangingPunct="1">
              <a:lnSpc>
                <a:spcPct val="100000"/>
              </a:lnSpc>
              <a:spcBef>
                <a:spcPts val="14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Although relatively low (direct) case - fatality ratio,  disease has extremely high morbidity and</a:t>
            </a:r>
            <a:r>
              <a:rPr kumimoji="0" sz="2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enormous  impacts on health and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socioeconomics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Decreased productivity in chronic</a:t>
            </a:r>
            <a:r>
              <a:rPr kumimoji="0" sz="21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7020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Associated impacts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families of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those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affected,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the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</a:t>
            </a:r>
            <a:r>
              <a:rPr kumimoji="0" sz="21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costs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loss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income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3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Two main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types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disease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Urinary and</a:t>
            </a:r>
            <a:r>
              <a:rPr kumimoji="0" sz="24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Intestinal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1125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00" y="227847"/>
            <a:ext cx="441579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9.1</a:t>
            </a:r>
            <a:r>
              <a:rPr sz="2500" spc="-3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Epidemiology</a:t>
            </a:r>
            <a:endParaRPr sz="25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257433B-9149-4643-A55F-EC2D2303DD2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736" y="260500"/>
            <a:ext cx="507873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400" dirty="0">
                <a:solidFill>
                  <a:srgbClr val="FFFFFF"/>
                </a:solidFill>
              </a:rPr>
              <a:t>1.3 </a:t>
            </a:r>
            <a:r>
              <a:rPr sz="2400" spc="-10" dirty="0">
                <a:solidFill>
                  <a:srgbClr val="FFFFFF"/>
                </a:solidFill>
              </a:rPr>
              <a:t>Biology: </a:t>
            </a:r>
            <a:r>
              <a:rPr sz="2500" i="1" spc="-55" dirty="0">
                <a:solidFill>
                  <a:srgbClr val="FFFFFF"/>
                </a:solidFill>
              </a:rPr>
              <a:t>Ascaris</a:t>
            </a:r>
            <a:r>
              <a:rPr sz="2500" i="1" dirty="0">
                <a:solidFill>
                  <a:srgbClr val="FFFFFF"/>
                </a:solidFill>
              </a:rPr>
              <a:t> </a:t>
            </a:r>
            <a:r>
              <a:rPr sz="2500" i="1" spc="-60" dirty="0">
                <a:solidFill>
                  <a:srgbClr val="FFFFFF"/>
                </a:solidFill>
              </a:rPr>
              <a:t>lumbricoides</a:t>
            </a:r>
            <a:endParaRPr sz="2500" dirty="0"/>
          </a:p>
        </p:txBody>
      </p:sp>
      <p:sp>
        <p:nvSpPr>
          <p:cNvPr id="3" name="object 3"/>
          <p:cNvSpPr/>
          <p:nvPr/>
        </p:nvSpPr>
        <p:spPr>
          <a:xfrm>
            <a:off x="1703515" y="1124801"/>
            <a:ext cx="4562983" cy="4608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8753" y="1120039"/>
            <a:ext cx="4572635" cy="4618355"/>
          </a:xfrm>
          <a:custGeom>
            <a:avLst/>
            <a:gdLst/>
            <a:ahLst/>
            <a:cxnLst/>
            <a:rect l="l" t="t" r="r" b="b"/>
            <a:pathLst>
              <a:path w="4572635" h="4618355">
                <a:moveTo>
                  <a:pt x="0" y="4617974"/>
                </a:moveTo>
                <a:lnTo>
                  <a:pt x="4572508" y="4617974"/>
                </a:lnTo>
                <a:lnTo>
                  <a:pt x="4572508" y="0"/>
                </a:lnTo>
                <a:lnTo>
                  <a:pt x="0" y="0"/>
                </a:lnTo>
                <a:lnTo>
                  <a:pt x="0" y="46179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5463" y="1134580"/>
            <a:ext cx="4041140" cy="3998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Immature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passed 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stool</a:t>
            </a:r>
            <a:r>
              <a:rPr kumimoji="0" sz="1800" b="0" i="0" u="none" strike="noStrike" kern="1200" cap="none" spc="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soil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Fertilization/development of embryo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within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2-4</a:t>
            </a: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Ingestion of ova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Rhabditiform larvae</a:t>
            </a: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hatch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Penetrate mucous membranes of  stomach, enter circulation traveling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lungs. Burrows through alveoli,  passing up respiratory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tract.</a:t>
            </a:r>
          </a:p>
          <a:p>
            <a:pPr marL="355600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Swallowed a second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enters esophagus reaching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intestine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become adult</a:t>
            </a:r>
            <a:r>
              <a:rPr kumimoji="0" sz="18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5523" y="5867984"/>
            <a:ext cx="8641080" cy="318036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542925" marR="0" lvl="0" indent="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 from infection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 passage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ova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stool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60-70</a:t>
            </a:r>
            <a:r>
              <a:rPr kumimoji="0" sz="1800" b="1" i="0" u="none" strike="noStrike" kern="1200" cap="none" spc="14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35CC2D-7BDD-4000-A805-92D1BA17FDD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904" y="249961"/>
            <a:ext cx="320103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dirty="0">
                <a:solidFill>
                  <a:srgbClr val="FFFFFF"/>
                </a:solidFill>
              </a:rPr>
              <a:t>9.2 </a:t>
            </a:r>
            <a:r>
              <a:rPr sz="2500" spc="-5" dirty="0">
                <a:solidFill>
                  <a:srgbClr val="FFFFFF"/>
                </a:solidFill>
              </a:rPr>
              <a:t>Risk</a:t>
            </a:r>
            <a:r>
              <a:rPr sz="2500" spc="-65" dirty="0">
                <a:solidFill>
                  <a:srgbClr val="FFFFFF"/>
                </a:solidFill>
              </a:rPr>
              <a:t> </a:t>
            </a:r>
            <a:r>
              <a:rPr sz="2500" spc="-5" dirty="0">
                <a:solidFill>
                  <a:srgbClr val="FFFFFF"/>
                </a:solidFill>
              </a:rPr>
              <a:t>factors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1125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4210" y="1213167"/>
            <a:ext cx="8323580" cy="4431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Poor sanitation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practices</a:t>
            </a:r>
          </a:p>
          <a:p>
            <a:pPr marL="756285" marR="831215" lvl="1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Excretion of eggs into water sources used for drinking,  bathing, domestic use,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etc.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7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School-age children (less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immunity)</a:t>
            </a:r>
          </a:p>
          <a:p>
            <a:pPr marL="355600" marR="834390" lvl="0" indent="-342900" algn="l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Fresh-water exposure by swimming or bathing</a:t>
            </a:r>
            <a:r>
              <a:rPr kumimoji="0" sz="2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 water containing infectious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cercariae</a:t>
            </a:r>
          </a:p>
          <a:p>
            <a:pPr marL="355600" marR="125095" lvl="0" indent="-342900" algn="l" defTabSz="914400" rtl="0" eaLnBrk="1" fontAlgn="auto" latinLnBrk="0" hangingPunct="1">
              <a:lnSpc>
                <a:spcPct val="100000"/>
              </a:lnSpc>
              <a:spcBef>
                <a:spcPts val="17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Occupational exposure through e.g. irrigation ditches,  rice farming,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etc.</a:t>
            </a:r>
          </a:p>
          <a:p>
            <a:pPr marL="756285" marR="5080" lvl="1" indent="-28702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Particularly in/near standing or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slow-moving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water, where the  snail hosts can attach to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vegetation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21E7323-9C19-4F46-98BE-A2FD68ADB78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904" y="216094"/>
            <a:ext cx="320103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dirty="0">
                <a:solidFill>
                  <a:srgbClr val="FFFFFF"/>
                </a:solidFill>
              </a:rPr>
              <a:t>9.</a:t>
            </a:r>
            <a:r>
              <a:rPr lang="en-CA" sz="2500" dirty="0">
                <a:solidFill>
                  <a:srgbClr val="FFFFFF"/>
                </a:solidFill>
              </a:rPr>
              <a:t>3 Biology</a:t>
            </a:r>
            <a:endParaRPr sz="2500" spc="-5"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1125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910C8B-E700-4CB0-9B13-4545EEE51E4E}"/>
              </a:ext>
            </a:extLst>
          </p:cNvPr>
          <p:cNvSpPr/>
          <p:nvPr/>
        </p:nvSpPr>
        <p:spPr>
          <a:xfrm>
            <a:off x="1740421" y="30632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Eggs of S. mansoni showing lateral spine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549B75-1DF3-440B-AEB8-B22AC181F576}"/>
              </a:ext>
            </a:extLst>
          </p:cNvPr>
          <p:cNvSpPr/>
          <p:nvPr/>
        </p:nvSpPr>
        <p:spPr>
          <a:xfrm>
            <a:off x="6201249" y="1434679"/>
            <a:ext cx="3982214" cy="3903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39B8F-F8A6-47A8-ABD8-3C8E28502219}"/>
              </a:ext>
            </a:extLst>
          </p:cNvPr>
          <p:cNvSpPr/>
          <p:nvPr/>
        </p:nvSpPr>
        <p:spPr>
          <a:xfrm>
            <a:off x="6096000" y="5338236"/>
            <a:ext cx="2819400" cy="2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Photo credit: WHO-TDR-Pasteur Inst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B605927-606E-4843-AFE2-D2D8CB358EA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7713781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3036" y="836676"/>
            <a:ext cx="7287768" cy="4983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134" y="282661"/>
            <a:ext cx="287274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9.3</a:t>
            </a:r>
            <a:r>
              <a:rPr sz="2500" spc="-55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Biology</a:t>
            </a:r>
            <a:endParaRPr sz="25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5390" y="5663606"/>
            <a:ext cx="7875905" cy="710565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haematobium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showing terminal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spine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 credit:</a:t>
            </a:r>
            <a:r>
              <a:rPr kumimoji="0" sz="1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WHO-TDR-Stammers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233F25E-7F2C-4021-9323-2F67E9DCFFF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39737" y="1848104"/>
            <a:ext cx="3300729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japonicum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 with vestigial spine  (arrow).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are  smaller than those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 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haematobium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  </a:t>
            </a:r>
            <a:r>
              <a:rPr kumimoji="0" sz="24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mansoni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are oval or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subspherical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800" y="185587"/>
            <a:ext cx="287274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9.3</a:t>
            </a:r>
            <a:r>
              <a:rPr sz="2500" spc="-55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Biology</a:t>
            </a:r>
            <a:endParaRPr sz="2500" dirty="0"/>
          </a:p>
        </p:txBody>
      </p:sp>
      <p:sp>
        <p:nvSpPr>
          <p:cNvPr id="4" name="object 4"/>
          <p:cNvSpPr/>
          <p:nvPr/>
        </p:nvSpPr>
        <p:spPr>
          <a:xfrm>
            <a:off x="1847088" y="809244"/>
            <a:ext cx="4680204" cy="557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16288" y="6075071"/>
            <a:ext cx="10414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 credit:</a:t>
            </a:r>
            <a:r>
              <a:rPr kumimoji="0" sz="1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CDC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4F4DD01-F6F1-47D9-A64F-AF0A4ED6F10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200" y="244099"/>
            <a:ext cx="335407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9.3 </a:t>
            </a:r>
            <a:r>
              <a:rPr sz="2500" dirty="0">
                <a:solidFill>
                  <a:srgbClr val="FFFFFF"/>
                </a:solidFill>
              </a:rPr>
              <a:t>Life</a:t>
            </a:r>
            <a:r>
              <a:rPr sz="2500" spc="-75" dirty="0">
                <a:solidFill>
                  <a:srgbClr val="FFFFFF"/>
                </a:solidFill>
              </a:rPr>
              <a:t> </a:t>
            </a:r>
            <a:r>
              <a:rPr sz="2500" spc="-5" dirty="0">
                <a:solidFill>
                  <a:srgbClr val="FFFFFF"/>
                </a:solidFill>
              </a:rPr>
              <a:t>cycle</a:t>
            </a:r>
            <a:endParaRPr sz="2500" dirty="0"/>
          </a:p>
        </p:txBody>
      </p:sp>
      <p:sp>
        <p:nvSpPr>
          <p:cNvPr id="3" name="object 3"/>
          <p:cNvSpPr/>
          <p:nvPr/>
        </p:nvSpPr>
        <p:spPr>
          <a:xfrm>
            <a:off x="2013820" y="885101"/>
            <a:ext cx="7991856" cy="5113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16938" y="6049467"/>
            <a:ext cx="80302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snails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intermediate hosts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species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0" u="none" strike="noStrike" kern="1200" cap="none" spc="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Schistosoma.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13468B9-2C59-4D62-8947-E2FFEFBD08F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201" y="191652"/>
            <a:ext cx="620458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9.4 Symptoms</a:t>
            </a:r>
            <a:r>
              <a:rPr sz="2500" spc="-3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(general)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6438" y="780208"/>
            <a:ext cx="8336915" cy="536003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Two syndromes typically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seen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Early/Acute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Cercarial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dermatitis,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“swimmer’s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itch”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Katayama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fever/Katayama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syndrome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Chronic disease (various</a:t>
            </a:r>
            <a:r>
              <a:rPr kumimoji="0" sz="2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manifestations)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Pathogenesis primarily through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cell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mediated</a:t>
            </a:r>
            <a:r>
              <a:rPr kumimoji="0" sz="22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immunity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121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 granuloma formation leads to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fibrosis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1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Cercarial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dermatitis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 of penetration of cercariae through</a:t>
            </a:r>
            <a:r>
              <a:rPr kumimoji="0" sz="2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skin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Commonly with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 hematobium, S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sz="2200" b="0" i="1" u="none" strike="noStrike" kern="1200" cap="none" spc="1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mansoni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Pruritis,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papular rash at the site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cercarial</a:t>
            </a:r>
            <a:r>
              <a:rPr kumimoji="0" sz="2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penetration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Occurs mostly within 24h of exposure, but reports range</a:t>
            </a:r>
            <a:r>
              <a:rPr kumimoji="0" sz="22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minutes up to 1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week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AA3D372-C27D-448E-B741-6E6D6A5E60B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7340" y="1076960"/>
            <a:ext cx="8998585" cy="4509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80365" algn="l"/>
                <a:tab pos="3810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Acute schistosomiasis- Katayama</a:t>
            </a:r>
            <a:r>
              <a:rPr kumimoji="0" sz="2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fever/syndrome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81685" marR="1044575" lvl="1" indent="-287020" algn="l" defTabSz="914400" rtl="0" eaLnBrk="1" fontAlgn="auto" latinLnBrk="0" hangingPunct="1">
              <a:lnSpc>
                <a:spcPct val="8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823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Early clinical manifestation with 1</a:t>
            </a:r>
            <a:r>
              <a:rPr kumimoji="0" sz="1950" b="0" i="0" u="none" strike="noStrike" kern="1200" cap="none" spc="0" normalizeH="0" baseline="2564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or heavy reinfection  (primarily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</a:t>
            </a:r>
            <a:r>
              <a:rPr kumimoji="0" sz="20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japonicum/mansoni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816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823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likely in traveler or new immigrant to endemic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81685" marR="127000" lvl="1" indent="-287020" algn="l" defTabSz="914400" rtl="0" eaLnBrk="1" fontAlgn="auto" latinLnBrk="0" hangingPunct="1">
              <a:lnSpc>
                <a:spcPts val="216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823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4-8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weeks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exposure with beginning of egg deposition</a:t>
            </a:r>
            <a:r>
              <a:rPr kumimoji="0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 tissue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816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823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Non-specific symptoms: fever, sweat, chills, cough, diarrhea,</a:t>
            </a:r>
            <a:r>
              <a:rPr kumimoji="0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headaches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816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823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Lymphadenopathy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816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823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Hepatosplenomegaly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816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823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Urticaria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81685" marR="0" lvl="1" indent="-287020" algn="l" defTabSz="914400" rtl="0" eaLnBrk="1" fontAlgn="auto" latinLnBrk="0" hangingPunct="1">
              <a:lnSpc>
                <a:spcPts val="228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823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Respiratory symptoms – interstitial pneumonitis (more commonly seen</a:t>
            </a:r>
            <a:r>
              <a:rPr kumimoji="0" sz="20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81685" marR="0" lvl="0" indent="0" algn="l" defTabSz="914400" rtl="0" eaLnBrk="1" fontAlgn="auto" latinLnBrk="0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</a:t>
            </a:r>
            <a:r>
              <a:rPr kumimoji="0" sz="20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haematobium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816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823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Eosinophilia,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hyperglobulinemia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816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823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Immune complex reaction = Serum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sickness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800" y="301081"/>
            <a:ext cx="641096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9.4 Symptoms- Acute</a:t>
            </a:r>
            <a:r>
              <a:rPr sz="2500" spc="-35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disease</a:t>
            </a:r>
            <a:endParaRPr sz="25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2A56994-8D48-425F-B720-486DB8CF40B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459" y="1185672"/>
            <a:ext cx="5491480" cy="33337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9230" marR="0" lvl="0" indent="-177165" algn="l" defTabSz="914400" rtl="0" eaLnBrk="1" fontAlgn="auto" latinLnBrk="0" hangingPunct="1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9865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Chronic intestinal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 mansoni, S. japonicum, S.</a:t>
            </a:r>
            <a:r>
              <a:rPr kumimoji="0" sz="2200" b="0" i="1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mekongi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in the intestinal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wall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Inflammation</a:t>
            </a: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Microabscesses</a:t>
            </a:r>
          </a:p>
          <a:p>
            <a:pPr marL="1155700" marR="0" lvl="2" indent="-229235" algn="l" defTabSz="914400" rtl="0" eaLnBrk="1" fontAlgn="auto" latinLnBrk="0" hangingPunct="1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Polyposis</a:t>
            </a:r>
          </a:p>
          <a:p>
            <a:pPr marL="756285" marR="0" lvl="1" indent="-287020" algn="l" defTabSz="914400" rtl="0" eaLnBrk="1" fontAlgn="auto" latinLnBrk="0" hangingPunct="1">
              <a:lnSpc>
                <a:spcPts val="26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Diarrhea – commonly in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children</a:t>
            </a: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Left lower quadrant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pain</a:t>
            </a: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Occult or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visible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 in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31991" y="4492244"/>
            <a:ext cx="45650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419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Polyposis – protein-losing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enteropathy</a:t>
            </a:r>
          </a:p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419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Severe – colonic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obstruction</a:t>
            </a:r>
          </a:p>
          <a:p>
            <a:pPr marL="2413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2419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Abdominal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distention/ascites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6455" y="249961"/>
            <a:ext cx="6547484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dirty="0">
                <a:solidFill>
                  <a:srgbClr val="FFFFFF"/>
                </a:solidFill>
              </a:rPr>
              <a:t>9.4 </a:t>
            </a:r>
            <a:r>
              <a:rPr sz="2500" spc="-5" dirty="0">
                <a:solidFill>
                  <a:srgbClr val="FFFFFF"/>
                </a:solidFill>
              </a:rPr>
              <a:t>Symptoms </a:t>
            </a:r>
            <a:r>
              <a:rPr sz="2500" dirty="0">
                <a:solidFill>
                  <a:srgbClr val="FFFFFF"/>
                </a:solidFill>
              </a:rPr>
              <a:t>- </a:t>
            </a:r>
            <a:r>
              <a:rPr sz="2500" spc="-5" dirty="0">
                <a:solidFill>
                  <a:srgbClr val="FFFFFF"/>
                </a:solidFill>
              </a:rPr>
              <a:t>Chronic</a:t>
            </a:r>
            <a:r>
              <a:rPr sz="2500" spc="-85" dirty="0">
                <a:solidFill>
                  <a:srgbClr val="FFFFFF"/>
                </a:solidFill>
              </a:rPr>
              <a:t> </a:t>
            </a:r>
            <a:r>
              <a:rPr lang="en-CA" sz="2500" spc="-5" dirty="0">
                <a:solidFill>
                  <a:srgbClr val="FFFFFF"/>
                </a:solidFill>
              </a:rPr>
              <a:t>D</a:t>
            </a:r>
            <a:r>
              <a:rPr sz="2500" spc="-5" dirty="0" err="1">
                <a:solidFill>
                  <a:srgbClr val="FFFFFF"/>
                </a:solidFill>
              </a:rPr>
              <a:t>isease</a:t>
            </a:r>
            <a:endParaRPr sz="2500" spc="-5" dirty="0">
              <a:solidFill>
                <a:srgbClr val="FFFFFF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07808" y="1685545"/>
            <a:ext cx="2848356" cy="2103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11286" y="3816857"/>
            <a:ext cx="1166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mansoni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61631" y="4189222"/>
            <a:ext cx="30816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3005" marR="5080" lvl="0" indent="-117094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http://www.path.cam.ac.uk/~schisto/schistosoma/S.ma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nsoni.egg.gif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81CA4F2-9C8D-4B6E-8CFB-6C03A90F0EA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4200" y="812888"/>
            <a:ext cx="7777480" cy="30168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Chronic hepatic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mansoni, S.</a:t>
            </a:r>
            <a:r>
              <a:rPr kumimoji="0" sz="2000" b="0" i="1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japonicum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embolize to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liver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Granulomatous inflammatory reaction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(hepatomegaly)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Presinusoidal inflammation, periportal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fibrosis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Clay-pipe-stem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fibrosis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Periportal collagen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deposits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5080" lvl="2" indent="-228600" algn="l" defTabSz="914400" rtl="0" eaLnBrk="1" fontAlgn="auto" latinLnBrk="0" hangingPunct="1">
              <a:lnSpc>
                <a:spcPts val="216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Obstruction of blood flow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portal hypertension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varices,  splenomegaly/hypersplenism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388" y="267554"/>
            <a:ext cx="6548120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dirty="0">
                <a:solidFill>
                  <a:srgbClr val="FFFFFF"/>
                </a:solidFill>
              </a:rPr>
              <a:t>9.4 </a:t>
            </a:r>
            <a:r>
              <a:rPr sz="2500" spc="-5" dirty="0">
                <a:solidFill>
                  <a:srgbClr val="FFFFFF"/>
                </a:solidFill>
              </a:rPr>
              <a:t>Symptoms </a:t>
            </a:r>
            <a:r>
              <a:rPr sz="2500" dirty="0">
                <a:solidFill>
                  <a:srgbClr val="FFFFFF"/>
                </a:solidFill>
              </a:rPr>
              <a:t>- </a:t>
            </a:r>
            <a:r>
              <a:rPr sz="2500" spc="-5" dirty="0">
                <a:solidFill>
                  <a:srgbClr val="FFFFFF"/>
                </a:solidFill>
              </a:rPr>
              <a:t>Chronic</a:t>
            </a:r>
            <a:r>
              <a:rPr sz="2500" spc="-85" dirty="0">
                <a:solidFill>
                  <a:srgbClr val="FFFFFF"/>
                </a:solidFill>
              </a:rPr>
              <a:t> </a:t>
            </a:r>
            <a:r>
              <a:rPr lang="en-CA" sz="2500" spc="-5" dirty="0">
                <a:solidFill>
                  <a:srgbClr val="FFFFFF"/>
                </a:solidFill>
              </a:rPr>
              <a:t>D</a:t>
            </a:r>
            <a:r>
              <a:rPr sz="2500" spc="-5" dirty="0" err="1">
                <a:solidFill>
                  <a:srgbClr val="FFFFFF"/>
                </a:solidFill>
              </a:rPr>
              <a:t>isease</a:t>
            </a:r>
            <a:endParaRPr sz="2500" spc="-5"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51376" y="3933444"/>
            <a:ext cx="1905000" cy="2409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9579" y="4672965"/>
            <a:ext cx="1343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japonicum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30240" y="4777867"/>
            <a:ext cx="720090" cy="103505"/>
          </a:xfrm>
          <a:custGeom>
            <a:avLst/>
            <a:gdLst/>
            <a:ahLst/>
            <a:cxnLst/>
            <a:rect l="l" t="t" r="r" b="b"/>
            <a:pathLst>
              <a:path w="720089" h="103504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6" y="102361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12573" y="58038"/>
                </a:lnTo>
                <a:lnTo>
                  <a:pt x="12573" y="45338"/>
                </a:lnTo>
                <a:lnTo>
                  <a:pt x="35995" y="45338"/>
                </a:lnTo>
                <a:lnTo>
                  <a:pt x="94996" y="10921"/>
                </a:lnTo>
                <a:lnTo>
                  <a:pt x="96012" y="7111"/>
                </a:lnTo>
                <a:lnTo>
                  <a:pt x="92456" y="1015"/>
                </a:lnTo>
                <a:lnTo>
                  <a:pt x="88646" y="0"/>
                </a:lnTo>
                <a:close/>
              </a:path>
              <a:path w="720089" h="103504">
                <a:moveTo>
                  <a:pt x="35995" y="45338"/>
                </a:moveTo>
                <a:lnTo>
                  <a:pt x="12573" y="45338"/>
                </a:lnTo>
                <a:lnTo>
                  <a:pt x="12573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720089" h="103504">
                <a:moveTo>
                  <a:pt x="720089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720089" y="58038"/>
                </a:lnTo>
                <a:lnTo>
                  <a:pt x="720089" y="45338"/>
                </a:lnTo>
                <a:close/>
              </a:path>
              <a:path w="720089" h="103504">
                <a:moveTo>
                  <a:pt x="15748" y="46227"/>
                </a:moveTo>
                <a:lnTo>
                  <a:pt x="15748" y="57149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720089" h="103504">
                <a:moveTo>
                  <a:pt x="25109" y="51688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720089" h="103504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653" y="5960160"/>
            <a:ext cx="23050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http://www.path.cam.ac.uk/~schist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o/helminth_eggs/S.japonicum.egg.gif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0D7BF61-E2BC-4211-8F7D-0D55B5A7809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438" y="851914"/>
            <a:ext cx="8244205" cy="524129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Chronic cardiopulmonary/pulmonary</a:t>
            </a:r>
            <a:r>
              <a:rPr kumimoji="0" sz="26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Cardiopulmonary</a:t>
            </a:r>
            <a:r>
              <a:rPr kumimoji="0" sz="2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hypertension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Associated with hepatosplenic</a:t>
            </a:r>
            <a:r>
              <a:rPr kumimoji="0" sz="2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5080" lvl="2" indent="-228600" algn="l" defTabSz="914400" rtl="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Presinusoidal portal hypertension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portocaval shunts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 travel and lodge in pulmonary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vasculature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Pulmonary hypertension: antiparasitic treatment = no</a:t>
            </a:r>
            <a:r>
              <a:rPr kumimoji="0" sz="22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Chronic CNS</a:t>
            </a:r>
            <a:r>
              <a:rPr kumimoji="0" sz="26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 japonicum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brain lesions</a:t>
            </a:r>
            <a:r>
              <a:rPr kumimoji="0" sz="22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(seizures)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1266190" lvl="1" indent="-28702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 mansoni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spinal cord lesions (more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likely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be  symptomatic, transverse</a:t>
            </a:r>
            <a:r>
              <a:rPr kumimoji="0" sz="22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myelitis)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Ectopic worm or egg dissemination (egg</a:t>
            </a:r>
            <a:r>
              <a:rPr kumimoji="0" sz="22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embolizes)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Diagnosis usually difficult, since rarely systemic</a:t>
            </a:r>
            <a:r>
              <a:rPr kumimoji="0" sz="2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896" y="300760"/>
            <a:ext cx="613981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spc="-5" dirty="0">
                <a:solidFill>
                  <a:srgbClr val="FFFFFF"/>
                </a:solidFill>
              </a:rPr>
              <a:t>9.4 Symptoms </a:t>
            </a:r>
            <a:r>
              <a:rPr sz="2500" dirty="0">
                <a:solidFill>
                  <a:srgbClr val="FFFFFF"/>
                </a:solidFill>
              </a:rPr>
              <a:t>- </a:t>
            </a:r>
            <a:r>
              <a:rPr sz="2500" spc="-10" dirty="0">
                <a:solidFill>
                  <a:srgbClr val="FFFFFF"/>
                </a:solidFill>
              </a:rPr>
              <a:t>Chronic</a:t>
            </a:r>
            <a:r>
              <a:rPr sz="2500" spc="-20" dirty="0">
                <a:solidFill>
                  <a:srgbClr val="FFFFFF"/>
                </a:solidFill>
              </a:rPr>
              <a:t> </a:t>
            </a:r>
            <a:r>
              <a:rPr lang="en-CA" sz="2500" spc="-5" dirty="0">
                <a:solidFill>
                  <a:srgbClr val="FFFFFF"/>
                </a:solidFill>
              </a:rPr>
              <a:t>D</a:t>
            </a:r>
            <a:r>
              <a:rPr sz="2500" spc="-5" dirty="0" err="1">
                <a:solidFill>
                  <a:srgbClr val="FFFFFF"/>
                </a:solidFill>
              </a:rPr>
              <a:t>isease</a:t>
            </a:r>
            <a:endParaRPr sz="25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9C19B04-BF3E-4796-BB77-BB2E8CAC939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987" y="181533"/>
            <a:ext cx="555561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400" dirty="0">
                <a:solidFill>
                  <a:srgbClr val="FFFFFF"/>
                </a:solidFill>
              </a:rPr>
              <a:t>1.4 </a:t>
            </a:r>
            <a:r>
              <a:rPr sz="2400" spc="-5" dirty="0">
                <a:solidFill>
                  <a:srgbClr val="FFFFFF"/>
                </a:solidFill>
              </a:rPr>
              <a:t>Symptoms: </a:t>
            </a:r>
            <a:r>
              <a:rPr sz="2500" i="1" spc="-55" dirty="0">
                <a:solidFill>
                  <a:srgbClr val="FFFFFF"/>
                </a:solidFill>
              </a:rPr>
              <a:t>Ascaris</a:t>
            </a:r>
            <a:r>
              <a:rPr sz="2500" i="1" spc="-40" dirty="0">
                <a:solidFill>
                  <a:srgbClr val="FFFFFF"/>
                </a:solidFill>
              </a:rPr>
              <a:t> </a:t>
            </a:r>
            <a:r>
              <a:rPr sz="2500" i="1" spc="-60" dirty="0">
                <a:solidFill>
                  <a:srgbClr val="FFFFFF"/>
                </a:solidFill>
              </a:rPr>
              <a:t>lumbricoides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1782267" y="783234"/>
            <a:ext cx="8530590" cy="37312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</a:t>
            </a:r>
            <a:r>
              <a:rPr kumimoji="0" sz="22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migration: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8255" lvl="0" indent="-34290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 caused by actual physical presence and eosinophilic  inflammatory</a:t>
            </a:r>
            <a:r>
              <a:rPr kumimoji="0" sz="2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response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Loeffler’s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Syndrome: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4380" marR="0" lvl="1" indent="-28829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501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Damage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lungs during migration (potentially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fatal)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4380" marR="5080" lvl="1" indent="-28829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5015" algn="l"/>
                <a:tab pos="1373505" algn="l"/>
                <a:tab pos="2060575" algn="l"/>
                <a:tab pos="2832100" algn="l"/>
                <a:tab pos="3731260" algn="l"/>
                <a:tab pos="4772660" algn="l"/>
                <a:tab pos="5812155" algn="l"/>
                <a:tab pos="6402070" algn="l"/>
                <a:tab pos="7103109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	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ave	f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ver,	coug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	s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um,	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ma,	skin	ra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h,	eo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philia,  radiologic pulmonary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infiltration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4380" marR="0" lvl="1" indent="-28829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501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Charcot-Leyden crystals associated with lysed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eosinophils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4380" marR="5715" lvl="1" indent="-28829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501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reach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circulation they can cause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localized symptoms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(may wander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brain, eye or retina causing</a:t>
            </a:r>
            <a:r>
              <a:rPr kumimoji="0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granulomas)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7873" y="4581131"/>
            <a:ext cx="1905000" cy="17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3629" y="5116195"/>
            <a:ext cx="175704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t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p://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d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o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w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n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l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o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a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d.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i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m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a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gi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n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g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.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consult.com/ic/images/S19330  33207701568/mmc5-midi.jpg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0671FA3-A12E-442A-B73E-D05135262E3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437" y="925831"/>
            <a:ext cx="7907020" cy="4478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Chronic urinary tract</a:t>
            </a:r>
            <a:r>
              <a:rPr kumimoji="0" sz="26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Usually in children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 deposits in distal ureter and bladder</a:t>
            </a:r>
            <a:r>
              <a:rPr kumimoji="0" sz="22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wall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Hematuria 10-12 weeks after</a:t>
            </a:r>
            <a:r>
              <a:rPr kumimoji="0" sz="2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exposure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Dysuria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Late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manifestations: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Nephrotic range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proteinuria</a:t>
            </a: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Bladder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calcifications</a:t>
            </a: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Ureteral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obstruction</a:t>
            </a: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Renal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colic</a:t>
            </a: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Renal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failure</a:t>
            </a: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Secondary bacterial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infections</a:t>
            </a:r>
          </a:p>
          <a:p>
            <a:pPr marL="1155700" marR="5080" lvl="2" indent="-228600" algn="l" defTabSz="914400" rtl="0" eaLnBrk="1" fontAlgn="auto" latinLnBrk="0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Bladder carcinoma (squamous cell – well differentiated with  local spread; accounts for up to 31% of all cancers in</a:t>
            </a:r>
            <a:r>
              <a:rPr kumimoji="0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Egypt)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010" y="221606"/>
            <a:ext cx="6139815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500" dirty="0">
                <a:solidFill>
                  <a:srgbClr val="FFFFFF"/>
                </a:solidFill>
              </a:rPr>
              <a:t>9.4 </a:t>
            </a:r>
            <a:r>
              <a:rPr sz="2500" spc="-10" dirty="0">
                <a:solidFill>
                  <a:srgbClr val="FFFFFF"/>
                </a:solidFill>
              </a:rPr>
              <a:t>Symptoms </a:t>
            </a:r>
            <a:r>
              <a:rPr sz="2500" dirty="0">
                <a:solidFill>
                  <a:srgbClr val="FFFFFF"/>
                </a:solidFill>
              </a:rPr>
              <a:t>- </a:t>
            </a:r>
            <a:r>
              <a:rPr sz="2500" spc="-10" dirty="0">
                <a:solidFill>
                  <a:srgbClr val="FFFFFF"/>
                </a:solidFill>
              </a:rPr>
              <a:t>Chronic</a:t>
            </a:r>
            <a:r>
              <a:rPr sz="2500" spc="5" dirty="0">
                <a:solidFill>
                  <a:srgbClr val="FFFFFF"/>
                </a:solidFill>
              </a:rPr>
              <a:t> </a:t>
            </a:r>
            <a:r>
              <a:rPr lang="en-CA" sz="2500" spc="-5" dirty="0">
                <a:solidFill>
                  <a:srgbClr val="FFFFFF"/>
                </a:solidFill>
              </a:rPr>
              <a:t>Disease</a:t>
            </a:r>
            <a:endParaRPr sz="2500" dirty="0"/>
          </a:p>
        </p:txBody>
      </p:sp>
      <p:sp>
        <p:nvSpPr>
          <p:cNvPr id="4" name="object 4"/>
          <p:cNvSpPr txBox="1"/>
          <p:nvPr/>
        </p:nvSpPr>
        <p:spPr>
          <a:xfrm>
            <a:off x="1711248" y="5908649"/>
            <a:ext cx="68224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health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impact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schistosomiasis: disease and mortality. 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Expert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Committee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the Control of Schistosomiasis 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Bull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World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Health Organ 1993,</a:t>
            </a:r>
            <a:r>
              <a:rPr kumimoji="0" sz="1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71(6):657-662.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F13C2B6-2A04-4BE5-A4AE-C9B9D343122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739" y="944849"/>
            <a:ext cx="8014970" cy="2829621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Chronic urogenital</a:t>
            </a: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female genital schistosomiasis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Genital schistosomiasis is relatively common in communities where women are exposed to </a:t>
            </a:r>
            <a:r>
              <a:rPr kumimoji="0" lang="en-C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 haematobium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 domestic work in infested waters.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Female genital schistosomiasis can be present without any urinary manifestations of </a:t>
            </a:r>
            <a:r>
              <a:rPr kumimoji="0" lang="en-C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 haematobium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can mimic other gynaecological conditions. 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Bleeding, abdominal pain, ectopic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pregnancies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Association with increased risk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acquiring HIV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other</a:t>
            </a:r>
            <a:r>
              <a:rPr kumimoji="0" sz="18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STD’s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4843" y="293628"/>
            <a:ext cx="634619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9.4 </a:t>
            </a:r>
            <a:r>
              <a:rPr sz="2500" spc="-10" dirty="0">
                <a:solidFill>
                  <a:srgbClr val="FFFFFF"/>
                </a:solidFill>
              </a:rPr>
              <a:t>Symptoms </a:t>
            </a:r>
            <a:r>
              <a:rPr sz="2500" spc="-5" dirty="0">
                <a:solidFill>
                  <a:srgbClr val="FFFFFF"/>
                </a:solidFill>
              </a:rPr>
              <a:t>- </a:t>
            </a:r>
            <a:r>
              <a:rPr sz="2500" spc="-10" dirty="0">
                <a:solidFill>
                  <a:srgbClr val="FFFFFF"/>
                </a:solidFill>
              </a:rPr>
              <a:t>Chronic</a:t>
            </a:r>
            <a:r>
              <a:rPr sz="2500" spc="75" dirty="0">
                <a:solidFill>
                  <a:srgbClr val="FFFFFF"/>
                </a:solidFill>
              </a:rPr>
              <a:t> </a:t>
            </a:r>
            <a:r>
              <a:rPr lang="en-CA" sz="2500" spc="-10" dirty="0">
                <a:solidFill>
                  <a:srgbClr val="FFFFFF"/>
                </a:solidFill>
              </a:rPr>
              <a:t>D</a:t>
            </a:r>
            <a:r>
              <a:rPr sz="2500" spc="-10" dirty="0" err="1">
                <a:solidFill>
                  <a:srgbClr val="FFFFFF"/>
                </a:solidFill>
              </a:rPr>
              <a:t>isease</a:t>
            </a:r>
            <a:endParaRPr sz="2500" dirty="0"/>
          </a:p>
        </p:txBody>
      </p:sp>
      <p:sp>
        <p:nvSpPr>
          <p:cNvPr id="4" name="object 4"/>
          <p:cNvSpPr/>
          <p:nvPr/>
        </p:nvSpPr>
        <p:spPr>
          <a:xfrm>
            <a:off x="4876800" y="3886201"/>
            <a:ext cx="1524000" cy="1433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7378" y="5141399"/>
            <a:ext cx="8498205" cy="9098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17115" marR="2560955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317115" marR="2560955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http://www.dpd.cdc.gov/dpdx/IMAGES/ParasiteImages/S-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Z/Schistosomiasis/S_haematobium_egg_HB2.jpg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“Female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genital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schistosomiasis as an evidence of a neglected cause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reproductive ill-health: a retrospective histopathological study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10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Tanzania”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BMC </a:t>
            </a:r>
            <a:r>
              <a:rPr kumimoji="0" sz="1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Infectious Diseases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2006, 6:134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doi:10.1186/1471-2334-6-134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BAB1AC1-4BFE-4352-AF57-90D63C0A2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020874"/>
            <a:ext cx="862139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http://apps.who.int/iris/bitstream/handle/10665/180863/9789241509299_eng.pdf;jsessionid=A709E0CE27A591D302C4ED5B0C774041?sequence=1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01CC51B-EB76-4EBA-9986-0BE5DC33ACB4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189" y="228650"/>
            <a:ext cx="345249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9.5</a:t>
            </a:r>
            <a:r>
              <a:rPr sz="2500" spc="-65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Diagnosis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6437" y="854203"/>
            <a:ext cx="7773670" cy="481139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Gold Standard: Eggs in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stool of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Intestinal and hepatic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schistosomiasis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19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identified in tissue of patient (liver/intestinal</a:t>
            </a:r>
            <a:r>
              <a:rPr kumimoji="0" sz="22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biopsy)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Serology: FAST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ELISA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distinction between past and current</a:t>
            </a:r>
            <a:r>
              <a:rPr kumimoji="0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Useful if negative – rule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Useful in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travelers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ts val="2880"/>
              </a:lnSpc>
              <a:spcBef>
                <a:spcPts val="11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Urinary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schistosomiasis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in urine or on bladder</a:t>
            </a:r>
            <a:r>
              <a:rPr kumimoji="0" sz="2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biopsy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FAST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ELISA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diagnosis: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evaluation of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ureters,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squamous</a:t>
            </a:r>
            <a:r>
              <a:rPr kumimoji="0" sz="22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cell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carcinoma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E98EA98-8E5C-439A-9290-25B93624D64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800" y="303510"/>
            <a:ext cx="364744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9.6</a:t>
            </a:r>
            <a:r>
              <a:rPr sz="2500" spc="-5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Treatment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1782267" y="924479"/>
            <a:ext cx="5923592" cy="5162311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Praziquantel</a:t>
            </a:r>
            <a:endParaRPr kumimoji="0" lang="en-CA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</a:t>
            </a:r>
            <a:r>
              <a:rPr kumimoji="0" sz="22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species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Works against adult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Cure rate</a:t>
            </a:r>
            <a:r>
              <a:rPr kumimoji="0" sz="2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60-90%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Exact mechanism of action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unknown</a:t>
            </a: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Causes tetanic contraction and paralyzes  adult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</a:t>
            </a:r>
            <a:endParaRPr kumimoji="0" lang="en-CA" sz="22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Sequestered antigens get exposed, which facilitates</a:t>
            </a:r>
            <a:r>
              <a:rPr kumimoji="0" lang="en-US" sz="2200" b="0" i="0" u="none" strike="noStrike" kern="1200" cap="none" spc="-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host  immune</a:t>
            </a:r>
            <a:r>
              <a:rPr kumimoji="0" lang="en-US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destruction</a:t>
            </a:r>
          </a:p>
          <a:p>
            <a:pPr marL="1269365" marR="0" lvl="2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75692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of complications of schistosomiasis,</a:t>
            </a:r>
            <a:r>
              <a:rPr kumimoji="0" lang="en-US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 cancers, intestinal</a:t>
            </a:r>
            <a:r>
              <a:rPr kumimoji="0" lang="en-US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9962" y="1601042"/>
            <a:ext cx="2784348" cy="2159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57732" y="4032325"/>
            <a:ext cx="26085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tp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://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www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.p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a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n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z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y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m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a.co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m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/ser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vi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c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i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os/p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e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r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f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i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l/img-catalogos/praziquantel.jpg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A8739AB-FB45-439A-8982-CBA56E836AE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867" y="227505"/>
            <a:ext cx="285559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9.7</a:t>
            </a:r>
            <a:r>
              <a:rPr sz="2500" spc="-45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Control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6438" y="851914"/>
            <a:ext cx="8163559" cy="486918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Ecological approaches for snail</a:t>
            </a:r>
            <a:r>
              <a:rPr kumimoji="0" sz="2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control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702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Shown to be successful in Japan, where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 japonicum 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largely eliminated from islands; considered eradicated since  1976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E.g. current speed of rivers, streams,</a:t>
            </a:r>
            <a:r>
              <a:rPr kumimoji="0" sz="22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etc.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has significant effect on snail host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density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Community-based control</a:t>
            </a:r>
            <a:r>
              <a:rPr kumimoji="0" sz="2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measures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 health education on disease &amp; infection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routes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Improved sanitation and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sanitation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practices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urination/ defaecation in water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sources!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Mass chemotherapy</a:t>
            </a:r>
            <a:r>
              <a:rPr kumimoji="0" sz="2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(praziquantel)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E4A91FD-AD76-4B3B-A5F5-8B568628E1C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634" y="234058"/>
            <a:ext cx="6737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5" dirty="0">
                <a:solidFill>
                  <a:srgbClr val="FFFFFF"/>
                </a:solidFill>
              </a:rPr>
              <a:t>Other Liver Flukes </a:t>
            </a:r>
            <a:r>
              <a:rPr sz="3000" dirty="0">
                <a:solidFill>
                  <a:srgbClr val="FFFFFF"/>
                </a:solidFill>
              </a:rPr>
              <a:t>and </a:t>
            </a:r>
            <a:r>
              <a:rPr sz="3000" spc="-5" dirty="0">
                <a:solidFill>
                  <a:srgbClr val="FFFFFF"/>
                </a:solidFill>
              </a:rPr>
              <a:t>Lung</a:t>
            </a:r>
            <a:r>
              <a:rPr sz="3000" spc="-70" dirty="0">
                <a:solidFill>
                  <a:srgbClr val="FFFFFF"/>
                </a:solidFill>
              </a:rPr>
              <a:t> </a:t>
            </a:r>
            <a:r>
              <a:rPr sz="3000" spc="-5" dirty="0">
                <a:solidFill>
                  <a:srgbClr val="FFFFFF"/>
                </a:solidFill>
              </a:rPr>
              <a:t>Flukes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413934" y="1328798"/>
            <a:ext cx="5276215" cy="3493264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065" marR="0" lvl="0" indent="0" algn="l" defTabSz="9144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356235" algn="l"/>
              </a:tabLst>
              <a:defRPr/>
            </a:pP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Liver Flukes: </a:t>
            </a: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  <a:defRPr/>
            </a:pPr>
            <a:r>
              <a:rPr kumimoji="0" lang="en-CA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Clonorchis </a:t>
            </a:r>
            <a:r>
              <a:rPr kumimoji="0" lang="en-CA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sinensis</a:t>
            </a:r>
            <a:endParaRPr kumimoji="0" lang="en-CA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  <a:defRPr/>
            </a:pPr>
            <a:r>
              <a:rPr kumimoji="0" lang="en-CA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Opisthorchis </a:t>
            </a:r>
            <a:r>
              <a:rPr kumimoji="0" lang="en-CA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felineous</a:t>
            </a:r>
            <a:endParaRPr kumimoji="0" lang="en-CA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  <a:defRPr/>
            </a:pPr>
            <a:r>
              <a:rPr kumimoji="0" lang="en-CA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Fasciola</a:t>
            </a:r>
            <a:r>
              <a:rPr kumimoji="0" lang="en-CA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hepatica</a:t>
            </a:r>
          </a:p>
          <a:p>
            <a:pPr marL="12065" marR="0" lvl="0" indent="0" algn="l" defTabSz="9144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356235" algn="l"/>
              </a:tabLst>
              <a:defRPr/>
            </a:pPr>
            <a:r>
              <a:rPr kumimoji="0" lang="en-C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Lung Flukes:</a:t>
            </a: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355600" algn="l"/>
                <a:tab pos="356235" algn="l"/>
              </a:tabLst>
              <a:defRPr/>
            </a:pPr>
            <a:r>
              <a:rPr kumimoji="0" lang="en-CA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Paragonimus</a:t>
            </a:r>
            <a:r>
              <a:rPr kumimoji="0" lang="en-CA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spp. </a:t>
            </a:r>
          </a:p>
        </p:txBody>
      </p:sp>
      <p:sp>
        <p:nvSpPr>
          <p:cNvPr id="4" name="object 4"/>
          <p:cNvSpPr/>
          <p:nvPr/>
        </p:nvSpPr>
        <p:spPr>
          <a:xfrm>
            <a:off x="6491731" y="2538609"/>
            <a:ext cx="4373880" cy="1872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0149" y="4411605"/>
            <a:ext cx="4133850" cy="85344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156335" marR="0" lvl="0" indent="0" algn="l" defTabSz="914400" rtl="0" eaLnBrk="1" fontAlgn="auto" latinLnBrk="0" hangingPunct="1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Fasciola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hepatica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http://upload.wikimedia.org/wikipedia/commons/thumb/3/35/Fasciol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a_hepatica2.jpg/250px-Fasciola_hepatica2.jpg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30212AE-6CE3-40A5-A241-51B4012D6E6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8DD4972-F7D6-4EF9-9D06-EEE09E6CBBF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02E41F-474F-4DA6-8A12-676151004B09}"/>
              </a:ext>
            </a:extLst>
          </p:cNvPr>
          <p:cNvSpPr/>
          <p:nvPr/>
        </p:nvSpPr>
        <p:spPr>
          <a:xfrm>
            <a:off x="3930984" y="1855800"/>
            <a:ext cx="433003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Neurocysticercosis</a:t>
            </a:r>
            <a:endParaRPr kumimoji="0" lang="en-CA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9A70DF-6800-41E6-AADA-DA99E7189687}"/>
              </a:ext>
            </a:extLst>
          </p:cNvPr>
          <p:cNvSpPr txBox="1"/>
          <p:nvPr/>
        </p:nvSpPr>
        <p:spPr>
          <a:xfrm>
            <a:off x="3495840" y="2743890"/>
            <a:ext cx="5200320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23970" algn="l"/>
                <a:tab pos="505396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Helbig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*,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Alia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Tayea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Akre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Neil Arya</a:t>
            </a:r>
            <a:r>
              <a:rPr kumimoji="0" lang="en-US" sz="1800" b="1" i="0" u="none" strike="noStrike" kern="1200" cap="none" spc="0" normalizeH="0" baseline="2564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4960" marR="308610" lvl="0" indent="0" algn="ctr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Prepared as part of an education project of</a:t>
            </a:r>
            <a:r>
              <a:rPr kumimoji="0" lang="en-US" sz="18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Global Health Education Consortium and  collaborating</a:t>
            </a:r>
            <a:r>
              <a:rPr kumimoji="0" lang="en-US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*First author **Corresponding</a:t>
            </a:r>
            <a:r>
              <a:rPr kumimoji="0" lang="en-US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author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293993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99" y="250282"/>
            <a:ext cx="474154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10.1</a:t>
            </a:r>
            <a:r>
              <a:rPr sz="2500" spc="-45" dirty="0">
                <a:solidFill>
                  <a:srgbClr val="FFFFFF"/>
                </a:solidFill>
              </a:rPr>
              <a:t> </a:t>
            </a:r>
            <a:r>
              <a:rPr sz="2500" spc="-5" dirty="0">
                <a:solidFill>
                  <a:srgbClr val="FFFFFF"/>
                </a:solidFill>
              </a:rPr>
              <a:t>Epidemiology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3440" y="1275080"/>
            <a:ext cx="7945120" cy="430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3555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CNS by larval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 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pork tapeworm  (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Taenia</a:t>
            </a:r>
            <a:r>
              <a:rPr kumimoji="0" sz="2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solium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13715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Estimated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 million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affected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worldwide, with 50,000  deaths resulting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the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condition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Prevalence greatly reduced in Western Europe, where  prevalence used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close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the current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prevalence in  Mexico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(1.9%)</a:t>
            </a:r>
          </a:p>
          <a:p>
            <a:pPr marL="756285" marR="0" lvl="1" indent="-287020" algn="l" defTabSz="914400" rtl="0" eaLnBrk="1" fontAlgn="auto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Remains common in most developing</a:t>
            </a:r>
            <a:r>
              <a:rPr kumimoji="0" sz="2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countries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ts val="288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major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cause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epilepsy in developing</a:t>
            </a:r>
            <a:r>
              <a:rPr kumimoji="0" sz="24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countries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 cause of acquired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epilepsy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3CCD603-41E0-4141-98DB-B860EFF3232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836675"/>
            <a:ext cx="9108947" cy="525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340" y="219886"/>
            <a:ext cx="474535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10.1</a:t>
            </a:r>
            <a:r>
              <a:rPr sz="2500" spc="-20" dirty="0">
                <a:solidFill>
                  <a:srgbClr val="FFFFFF"/>
                </a:solidFill>
              </a:rPr>
              <a:t> </a:t>
            </a:r>
            <a:r>
              <a:rPr sz="2500" spc="-5" dirty="0">
                <a:solidFill>
                  <a:srgbClr val="FFFFFF"/>
                </a:solidFill>
              </a:rPr>
              <a:t>Epidemiology</a:t>
            </a:r>
            <a:endParaRPr sz="25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2739" y="6123839"/>
            <a:ext cx="87947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http://www.who.int/zoonoses/diseases/approximate%20global%20distribution%20of%20cysticercosis.jpg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DDBDCCA-818C-4F00-9AF8-655DF60717A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607" y="210362"/>
            <a:ext cx="431292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10.2 </a:t>
            </a:r>
            <a:r>
              <a:rPr sz="2500" spc="-10" dirty="0">
                <a:solidFill>
                  <a:srgbClr val="FFFFFF"/>
                </a:solidFill>
              </a:rPr>
              <a:t>Risk</a:t>
            </a:r>
            <a:r>
              <a:rPr sz="2500" spc="-3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factors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5642" y="999067"/>
            <a:ext cx="8260715" cy="53501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5720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32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Ingestion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parasite eggs, larvae by any route along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fecal-oral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transmission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pathway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457200" lvl="1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32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Poor hygiene practices (esp. handwashing) of infected  people,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</a:t>
            </a:r>
            <a:r>
              <a:rPr kumimoji="0" sz="2200" b="0" i="1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solium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excreted in</a:t>
            </a:r>
            <a:r>
              <a:rPr kumimoji="0" sz="22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feces</a:t>
            </a: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457200" lvl="1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32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During food preparation,</a:t>
            </a:r>
            <a:r>
              <a:rPr kumimoji="0" sz="2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handling</a:t>
            </a: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457200" lvl="1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032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Autoinfection</a:t>
            </a: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457200" lvl="1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3200" algn="l"/>
              </a:tabLst>
              <a:defRPr/>
            </a:pP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However,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with parasite does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 person will  develop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neurocysticercosis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15010" marR="0" lvl="1" indent="-245745" algn="l" defTabSz="914400" rtl="0" eaLnBrk="1" fontAlgn="auto" latinLnBrk="0" hangingPunct="1">
              <a:lnSpc>
                <a:spcPct val="100000"/>
              </a:lnSpc>
              <a:spcBef>
                <a:spcPts val="119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1564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all persons with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taeniasis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CNS</a:t>
            </a:r>
            <a:r>
              <a:rPr kumimoji="0" sz="2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involvement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474980" lvl="0" indent="0" algn="l" defTabSz="914400" rtl="0" eaLnBrk="1" fontAlgn="auto" latinLnBrk="0" hangingPunct="1">
              <a:lnSpc>
                <a:spcPct val="100000"/>
              </a:lnSpc>
              <a:spcBef>
                <a:spcPts val="12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03200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Vegetarians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equally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they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exposed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  excreting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eggs!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Eating undercooked meat only leads to </a:t>
            </a:r>
            <a:r>
              <a:rPr kumimoji="0" sz="16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Solium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–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asymptomatic for this  person, excreted eggs in feaces of this person are infectious and causes</a:t>
            </a:r>
            <a:r>
              <a:rPr kumimoji="0" sz="160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NCC.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B496DF1-7B2E-41DE-821C-49CE203736F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2268" y="855625"/>
            <a:ext cx="8529955" cy="34867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</a:t>
            </a:r>
            <a:r>
              <a:rPr kumimoji="0" sz="22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Light-moderate infections are often</a:t>
            </a:r>
            <a:r>
              <a:rPr kumimoji="0" sz="22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asymptomatic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Heavy infection can cause intestinal</a:t>
            </a:r>
            <a:r>
              <a:rPr kumimoji="0" sz="22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colic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Aggregate masses can cause volvulus, intestinal obstruction, or  intussusception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Wandering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Ascarids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Ileus</a:t>
            </a:r>
            <a:r>
              <a:rPr kumimoji="0" sz="2000" b="0" i="0" u="none" strike="noStrike" kern="1200" cap="none" spc="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2000" b="0" i="0" u="none" strike="noStrike" kern="1200" cap="none" spc="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mechanical</a:t>
            </a:r>
            <a:r>
              <a:rPr kumimoji="0" sz="2000" b="0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obstruction,</a:t>
            </a:r>
            <a:r>
              <a:rPr kumimoji="0" sz="2000" b="0" i="0" u="none" strike="noStrike" kern="1200" cap="none" spc="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bowel</a:t>
            </a:r>
            <a:r>
              <a:rPr kumimoji="0" sz="2000" b="0" i="0" u="none" strike="noStrike" kern="1200" cap="none" spc="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perforation</a:t>
            </a:r>
            <a:r>
              <a:rPr kumimoji="0" sz="2000" b="0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000" b="0" i="0" u="none" strike="noStrike" kern="1200" cap="none" spc="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2000" b="0" i="0" u="none" strike="noStrike" kern="1200" cap="none" spc="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iliocecal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region, acute appendicitis, diverticulitis, gastric/duodenal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trauma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Blocking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ampulla of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Vater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pancreatic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necrosis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27829" y="4365116"/>
            <a:ext cx="2352674" cy="2001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0133" y="5692242"/>
            <a:ext cx="25781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http://drugline.org/ail/pathography/277/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9945" y="222073"/>
            <a:ext cx="555561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400" dirty="0">
                <a:solidFill>
                  <a:srgbClr val="FFFFFF"/>
                </a:solidFill>
              </a:rPr>
              <a:t>1.4 </a:t>
            </a:r>
            <a:r>
              <a:rPr sz="2400" spc="-5" dirty="0">
                <a:solidFill>
                  <a:srgbClr val="FFFFFF"/>
                </a:solidFill>
              </a:rPr>
              <a:t>Symptoms: </a:t>
            </a:r>
            <a:r>
              <a:rPr sz="2500" i="1" spc="-55" dirty="0">
                <a:solidFill>
                  <a:srgbClr val="FFFFFF"/>
                </a:solidFill>
              </a:rPr>
              <a:t>Ascaris</a:t>
            </a:r>
            <a:r>
              <a:rPr sz="2500" i="1" spc="-40" dirty="0">
                <a:solidFill>
                  <a:srgbClr val="FFFFFF"/>
                </a:solidFill>
              </a:rPr>
              <a:t> </a:t>
            </a:r>
            <a:r>
              <a:rPr sz="2500" i="1" spc="-60" dirty="0">
                <a:solidFill>
                  <a:srgbClr val="FFFFFF"/>
                </a:solidFill>
              </a:rPr>
              <a:t>lumbricoides</a:t>
            </a:r>
            <a:endParaRPr sz="250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9F3F850-DDCF-45D7-A3B4-D3ADE861E24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07430" y="1066800"/>
            <a:ext cx="4765548" cy="5255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473" y="233349"/>
            <a:ext cx="367474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10.3 </a:t>
            </a:r>
            <a:r>
              <a:rPr sz="2500" spc="-10" dirty="0">
                <a:solidFill>
                  <a:srgbClr val="FFFFFF"/>
                </a:solidFill>
              </a:rPr>
              <a:t>Life</a:t>
            </a:r>
            <a:r>
              <a:rPr sz="2500" spc="-50" dirty="0">
                <a:solidFill>
                  <a:srgbClr val="FFFFFF"/>
                </a:solidFill>
              </a:rPr>
              <a:t> </a:t>
            </a:r>
            <a:r>
              <a:rPr sz="2500" spc="-5" dirty="0">
                <a:solidFill>
                  <a:srgbClr val="FFFFFF"/>
                </a:solidFill>
              </a:rPr>
              <a:t>cycle</a:t>
            </a:r>
            <a:endParaRPr sz="25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473" y="999067"/>
            <a:ext cx="5460957" cy="48583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149860" algn="l"/>
              </a:tabLst>
              <a:defRPr/>
            </a:pP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Only if eggs are ingested by</a:t>
            </a:r>
            <a:r>
              <a:rPr kumimoji="0" sz="17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</a:t>
            </a: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cause</a:t>
            </a:r>
            <a:r>
              <a:rPr kumimoji="0" sz="17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neurocysticercosis</a:t>
            </a:r>
            <a:endParaRPr kumimoji="0" lang="en-CA" sz="17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149860" algn="l"/>
              </a:tabLst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8450" marR="4953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149860" algn="l"/>
              </a:tabLst>
              <a:defRPr/>
            </a:pP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Ingested taenia eggs are activated  by gastric and duodenal</a:t>
            </a:r>
            <a:r>
              <a:rPr kumimoji="0" sz="17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environment</a:t>
            </a: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invasive</a:t>
            </a:r>
            <a:r>
              <a:rPr kumimoji="0" sz="17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</a:t>
            </a: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(oncospheres)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small</a:t>
            </a:r>
            <a:r>
              <a:rPr kumimoji="0" sz="17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intestine</a:t>
            </a: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migrate across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intestinal</a:t>
            </a:r>
            <a:r>
              <a:rPr kumimoji="0" sz="17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wall</a:t>
            </a:r>
            <a:r>
              <a:rPr kumimoji="0" lang="en-CA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carried by bloodstream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they 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eventually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settle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mature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 </a:t>
            </a:r>
            <a:r>
              <a:rPr kumimoji="0" sz="17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cysticerci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(process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duration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7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2m)</a:t>
            </a:r>
            <a:endParaRPr kumimoji="0" lang="en-CA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8450" marR="4953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149860" algn="l"/>
              </a:tabLst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149860" algn="l"/>
              </a:tabLst>
              <a:defRPr/>
            </a:pP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Tropism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soft tissue, muscle</a:t>
            </a:r>
            <a:r>
              <a:rPr kumimoji="0" sz="17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CNS</a:t>
            </a:r>
            <a:r>
              <a:rPr kumimoji="0" lang="en-CA" sz="17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Cysts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be up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1cm large.  Largest in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ventricles/  subarachnoid space, smaller in</a:t>
            </a:r>
            <a:r>
              <a:rPr kumimoji="0" sz="17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brain 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parenchyma</a:t>
            </a:r>
            <a:endParaRPr kumimoji="0" lang="en-CA" sz="17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8450" marR="76835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149860" algn="l"/>
              </a:tabLst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8450" marR="171450" lvl="0" indent="-28575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89535" algn="l"/>
              </a:tabLst>
              <a:defRPr/>
            </a:pP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Little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immune response elicited by  established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cysticerci If they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not  actively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growing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17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degenerating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39FF42F-02CC-4E41-AC97-C0F1CF58D55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267" y="250282"/>
            <a:ext cx="399161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10.4</a:t>
            </a:r>
            <a:r>
              <a:rPr sz="2500" spc="-4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Symptoms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05025" y="1484884"/>
            <a:ext cx="7981950" cy="4309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383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Majority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cases are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asymptomatic,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can remain so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decades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6565" marR="0" lvl="0" indent="0" algn="ctr" defTabSz="914400" rtl="0" eaLnBrk="1" fontAlgn="auto" latinLnBrk="0" hangingPunct="1">
              <a:lnSpc>
                <a:spcPts val="26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Little immunological reaction from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intact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cysticercal</a:t>
            </a:r>
            <a:r>
              <a:rPr kumimoji="0" sz="22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larvae;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35609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serious reactions to dying, degenerating</a:t>
            </a:r>
            <a:r>
              <a:rPr kumimoji="0" sz="2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cysticerci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Leads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seizures, headaches (common) and</a:t>
            </a:r>
            <a:r>
              <a:rPr kumimoji="0" sz="2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stroke</a:t>
            </a:r>
          </a:p>
          <a:p>
            <a:pPr marL="355600" marR="564515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Cases with many lesions and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brisk inflammatory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response (particularly with degenerating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cysts): sub-  acute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encephalitis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265" marR="487045" lvl="0" indent="-34226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422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space-occupying lesion: any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focal</a:t>
            </a:r>
            <a:r>
              <a:rPr kumimoji="0" sz="24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symptomatology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462915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including weakness and extrapyramidal</a:t>
            </a:r>
            <a:r>
              <a:rPr kumimoji="0" sz="24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B3779A3-2164-4C08-B9D9-72E8E7F1AD5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437" y="968755"/>
            <a:ext cx="8374380" cy="529952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1774825" lvl="0" indent="-342900" algn="l" defTabSz="914400" rtl="0" eaLnBrk="1" fontAlgn="auto" latinLnBrk="0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Ventricular disease: 15%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cases, obstructive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hydrocephalus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7020" algn="l" defTabSz="914400" rtl="0" eaLnBrk="1" fontAlgn="auto" latinLnBrk="0" hangingPunct="1">
              <a:lnSpc>
                <a:spcPts val="238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spontaneously remit due to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ball-valve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 upon motion  intermittently occluding the ventricular outlet</a:t>
            </a:r>
            <a:r>
              <a:rPr kumimoji="0" sz="2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foramina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Untreated, most cases progress to sustained</a:t>
            </a:r>
            <a:r>
              <a:rPr kumimoji="0" sz="22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hydrocephalus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3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20065" lvl="0" indent="-342900" algn="l" defTabSz="914400" rtl="0" eaLnBrk="1" fontAlgn="auto" latinLnBrk="0" hangingPunct="1">
              <a:lnSpc>
                <a:spcPts val="259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Spinal disease: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cysts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and around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cord have been  reported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Progressive paraplegia developing over period of</a:t>
            </a:r>
            <a:r>
              <a:rPr kumimoji="0" sz="22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weeks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3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1520190" lvl="0" indent="-342900" algn="l" defTabSz="914400" rtl="0" eaLnBrk="1" fontAlgn="auto" latinLnBrk="0" hangingPunct="1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Changes in mental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status,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cognitive impairment,  psychiatric disease, balance</a:t>
            </a:r>
            <a:r>
              <a:rPr kumimoji="0" sz="2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problems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Ocular disease: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cysts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subretinal or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intravitreous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267" y="218213"/>
            <a:ext cx="399415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10.4</a:t>
            </a:r>
            <a:r>
              <a:rPr sz="2500" spc="-55" dirty="0">
                <a:solidFill>
                  <a:srgbClr val="FFFFFF"/>
                </a:solidFill>
              </a:rPr>
              <a:t> </a:t>
            </a:r>
            <a:r>
              <a:rPr sz="2500" spc="-5" dirty="0">
                <a:solidFill>
                  <a:srgbClr val="FFFFFF"/>
                </a:solidFill>
              </a:rPr>
              <a:t>Symptoms</a:t>
            </a:r>
            <a:endParaRPr sz="25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CFE9E87-EDE2-4C32-B8AB-B49CE94910D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267" y="176084"/>
            <a:ext cx="3776979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10.5</a:t>
            </a:r>
            <a:r>
              <a:rPr sz="2500" spc="-5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Diagnosis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709486" y="1028749"/>
            <a:ext cx="6359525" cy="2376933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Cysts on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neuroimaging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 (better 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diagnosing calcified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lesions)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MRI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(better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diagnosing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cysts)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3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Spinal disease per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myelography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27707" y="3911888"/>
            <a:ext cx="246379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Serology: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3715" y="4354574"/>
            <a:ext cx="7147559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29972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ELISA sensitivity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90%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crossreactivity with other  helminths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29972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Detection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 or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CSF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02752" y="1240536"/>
            <a:ext cx="2257044" cy="2363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44968" y="3635755"/>
            <a:ext cx="221932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http://img.medscape.com/pi/eme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d/ckb/neurology/1134815-1168784-  418tn.jpg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1F6A047-A7D6-4566-B7BC-3C5C07AFE0C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7179" y="2193162"/>
            <a:ext cx="3751579" cy="995044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908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Neurocysticercosis in the  brain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(Photo credit: 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WHO/AL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Willingham) from 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http://www.who.int/zoonoses/neglected_zoonotic_disea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ses/en/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7178" y="4601033"/>
            <a:ext cx="3676650" cy="144208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90100"/>
              </a:lnSpc>
              <a:spcBef>
                <a:spcPts val="3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Tapeworms in the human  intestine can grow to over 3m  in length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813435" lvl="0" indent="0" algn="l" defTabSz="914400" rtl="0" eaLnBrk="1" fontAlgn="auto" latinLnBrk="0" hangingPunct="1">
              <a:lnSpc>
                <a:spcPct val="80000"/>
              </a:lnSpc>
              <a:spcBef>
                <a:spcPts val="14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(Photo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credit: 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http://mtherald.com/images/tapeworm.jpg)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91868" y="836675"/>
            <a:ext cx="4113276" cy="312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91868" y="4005071"/>
            <a:ext cx="4113276" cy="2360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3060" y="219221"/>
            <a:ext cx="377761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10.5</a:t>
            </a:r>
            <a:r>
              <a:rPr sz="2500" spc="-5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Diagnosis</a:t>
            </a:r>
            <a:endParaRPr sz="25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6B909A87-0D13-456A-BF09-9E0572D43DF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3834"/>
            <a:ext cx="397256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10.6</a:t>
            </a:r>
            <a:r>
              <a:rPr sz="2500" spc="-30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Treatment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8652" y="1239917"/>
            <a:ext cx="8354695" cy="504126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is complex and treatment plan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controversial</a:t>
            </a:r>
          </a:p>
          <a:p>
            <a:pPr marL="355600" marR="125730" lvl="0" indent="-342900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 advocate only treating certain cases due to the  adverse reactions associated with immune reaction</a:t>
            </a:r>
            <a:r>
              <a:rPr kumimoji="0" sz="2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 dying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parasite</a:t>
            </a:r>
          </a:p>
          <a:p>
            <a:pPr marL="756285" marR="5080" lvl="1" indent="-28702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viable cystic lesions either calcify or disappear, in viable  lesions antihelminthic therapy may hasten the death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parasite, but not change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clinical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outcome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Advocate treating with corticosteroids and</a:t>
            </a:r>
            <a:r>
              <a:rPr kumimoji="0" sz="2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anti-epileptic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drugs,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optimal duration is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subject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2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debate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7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Medications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Praziquantel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Albendazole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27CD8E0-D8CD-485D-B2B4-407C60C22A4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643803" y="1787204"/>
            <a:ext cx="8904394" cy="32835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7985" marR="421640" indent="-342900">
              <a:spcBef>
                <a:spcPts val="105"/>
              </a:spcBef>
              <a:buChar char="•"/>
              <a:tabLst>
                <a:tab pos="387350" algn="l"/>
                <a:tab pos="387985" algn="l"/>
              </a:tabLst>
            </a:pPr>
            <a:r>
              <a:rPr dirty="0"/>
              <a:t>Always pre-treat </a:t>
            </a:r>
            <a:r>
              <a:rPr spc="-5" dirty="0"/>
              <a:t>with </a:t>
            </a:r>
            <a:r>
              <a:rPr dirty="0"/>
              <a:t>corticosteroids, and continue  during</a:t>
            </a:r>
            <a:r>
              <a:rPr spc="-5" dirty="0"/>
              <a:t> </a:t>
            </a:r>
            <a:r>
              <a:rPr dirty="0"/>
              <a:t>treatment</a:t>
            </a:r>
          </a:p>
          <a:p>
            <a:pPr marL="502284">
              <a:spcBef>
                <a:spcPts val="530"/>
              </a:spcBef>
            </a:pPr>
            <a:r>
              <a:rPr spc="-5" dirty="0">
                <a:latin typeface="Courier New"/>
                <a:cs typeface="Courier New"/>
              </a:rPr>
              <a:t>o </a:t>
            </a:r>
            <a:r>
              <a:rPr spc="-5" dirty="0"/>
              <a:t>Decreases inflammatory reaction </a:t>
            </a:r>
            <a:r>
              <a:rPr dirty="0"/>
              <a:t>elicited </a:t>
            </a:r>
            <a:r>
              <a:rPr spc="-5" dirty="0"/>
              <a:t>by dying</a:t>
            </a:r>
            <a:r>
              <a:rPr spc="-200" dirty="0"/>
              <a:t> </a:t>
            </a:r>
            <a:r>
              <a:rPr spc="-5" dirty="0"/>
              <a:t>cysticerci</a:t>
            </a:r>
            <a:endParaRPr dirty="0">
              <a:latin typeface="Courier New"/>
              <a:cs typeface="Courier New"/>
            </a:endParaRPr>
          </a:p>
          <a:p>
            <a:pPr marL="32384">
              <a:spcBef>
                <a:spcPts val="55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387985" marR="1415415" indent="-342900">
              <a:buChar char="•"/>
              <a:tabLst>
                <a:tab pos="387350" algn="l"/>
                <a:tab pos="387985" algn="l"/>
              </a:tabLst>
            </a:pPr>
            <a:r>
              <a:rPr dirty="0"/>
              <a:t>Surgical treatment only in selected cases</a:t>
            </a:r>
            <a:r>
              <a:rPr spc="-75" dirty="0"/>
              <a:t> </a:t>
            </a:r>
            <a:r>
              <a:rPr dirty="0"/>
              <a:t>of  ventricular cysts, eye</a:t>
            </a:r>
            <a:r>
              <a:rPr spc="-55" dirty="0"/>
              <a:t> </a:t>
            </a:r>
            <a:r>
              <a:rPr dirty="0"/>
              <a:t>involvement</a:t>
            </a:r>
          </a:p>
          <a:p>
            <a:pPr marL="32384">
              <a:buFont typeface="Arial"/>
              <a:buChar char="•"/>
            </a:pPr>
            <a:endParaRPr sz="3800" dirty="0">
              <a:latin typeface="Times New Roman"/>
              <a:cs typeface="Times New Roman"/>
            </a:endParaRPr>
          </a:p>
          <a:p>
            <a:pPr marL="387985" indent="-342900">
              <a:buChar char="•"/>
              <a:tabLst>
                <a:tab pos="387350" algn="l"/>
                <a:tab pos="387985" algn="l"/>
              </a:tabLst>
            </a:pPr>
            <a:r>
              <a:rPr dirty="0"/>
              <a:t>Shunt placement in case of</a:t>
            </a:r>
            <a:r>
              <a:rPr spc="-30" dirty="0"/>
              <a:t> </a:t>
            </a:r>
            <a:r>
              <a:rPr dirty="0"/>
              <a:t>hydrocephalus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801" y="301081"/>
            <a:ext cx="397192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10.6</a:t>
            </a:r>
            <a:r>
              <a:rPr sz="2500" spc="-35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Treatment</a:t>
            </a:r>
            <a:endParaRPr sz="25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F5CB18F-B66D-4541-B45B-B5084EC148F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32062" y="1600582"/>
            <a:ext cx="2586228" cy="1940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736" y="126292"/>
            <a:ext cx="3178175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10.7</a:t>
            </a:r>
            <a:r>
              <a:rPr sz="2500" spc="-45" dirty="0">
                <a:solidFill>
                  <a:srgbClr val="FFFFFF"/>
                </a:solidFill>
              </a:rPr>
              <a:t> </a:t>
            </a:r>
            <a:r>
              <a:rPr sz="2500" spc="-10" dirty="0">
                <a:solidFill>
                  <a:srgbClr val="FFFFFF"/>
                </a:solidFill>
              </a:rPr>
              <a:t>Control</a:t>
            </a:r>
            <a:endParaRPr sz="25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6824" y="1124711"/>
            <a:ext cx="8178800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35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Avoid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contact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pig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faeces,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either direct or indirect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(e.g.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occupational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exposures)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Thorough cooking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pork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305435" lvl="0" indent="-3435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Cooking/peel fruits and vegetables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may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come  into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contact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pig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feaces (e.g.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during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cultivation)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1546225" lvl="0" indent="-3435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Avoid drinking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 sources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may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 contaminated by pig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faeces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Washing hands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 toilet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before food</a:t>
            </a:r>
            <a:r>
              <a:rPr kumimoji="0" sz="20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handling</a:t>
            </a:r>
            <a:endParaRPr kumimoji="0" lang="en-CA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endParaRPr kumimoji="0" lang="en-CA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lang="en-CA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Potentially, vaccination of pigs (current vaccine available (WHO 2018))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A6EE97E-5443-41ED-AC4E-CF83DB688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254" y="587313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http://www.who.int/en/news-room/fact-sheets/detail/taeniasis-cysticercosis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https://www.galvmed.org/news/first-ever-licenced-vaccine-major-cause-epilepsy-developing-world/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352C50F-8A63-4476-96CE-4B1AFC24A20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473" y="301081"/>
            <a:ext cx="4719320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5" dirty="0">
                <a:solidFill>
                  <a:srgbClr val="FFFFFF"/>
                </a:solidFill>
              </a:rPr>
              <a:t>Acknowledgments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2465" y="2211039"/>
            <a:ext cx="8307070" cy="24359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2235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Thanks to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Jenna 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Kelly, </a:t>
            </a:r>
            <a:r>
              <a:rPr kumimoji="0" sz="25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Shazeen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Bandukwala</a:t>
            </a:r>
            <a:r>
              <a:rPr kumimoji="0" lang="en-CA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Melissa Whaling</a:t>
            </a:r>
            <a:r>
              <a:rPr kumimoji="0" lang="en-CA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and Josephine Esposto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for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critical</a:t>
            </a:r>
            <a:r>
              <a:rPr kumimoji="0" sz="25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editing.</a:t>
            </a:r>
            <a:endParaRPr kumimoji="0" lang="en-CA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02235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endParaRPr kumimoji="0" lang="en-CA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02235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endParaRPr kumimoji="0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appreciate 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 Brewer and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Jackeline 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Alger for 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thoughtful</a:t>
            </a:r>
            <a:r>
              <a:rPr kumimoji="0" sz="25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772DFF2-D492-4179-AAF2-8AAD40FB01B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7600" y="1435373"/>
            <a:ext cx="3158236" cy="543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2900" algn="l">
              <a:spcBef>
                <a:spcPts val="105"/>
              </a:spcBef>
            </a:pPr>
            <a:r>
              <a:rPr spc="-5" dirty="0"/>
              <a:t>Credits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44625" y="2438400"/>
            <a:ext cx="8302751" cy="24596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9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5380" algn="l"/>
              </a:tabLst>
              <a:defRPr/>
            </a:pPr>
            <a:r>
              <a:rPr kumimoji="0" sz="22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Akre</a:t>
            </a:r>
            <a:r>
              <a:rPr kumimoji="0" sz="22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Adja</a:t>
            </a:r>
            <a:r>
              <a:rPr kumimoji="0" sz="2200" b="1" i="0" u="none" strike="noStrike" kern="1200" cap="none" spc="-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Sina Helbig</a:t>
            </a:r>
            <a:r>
              <a:rPr kumimoji="0" sz="2200" b="1" i="0" u="none" strike="noStrike" kern="1200" cap="none" spc="-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Alia Tayea</a:t>
            </a:r>
            <a:r>
              <a:rPr kumimoji="0" sz="2200" b="1" i="0" u="none" strike="noStrike" kern="1200" cap="none" spc="-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2200" b="1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Neil</a:t>
            </a: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Arya</a:t>
            </a:r>
            <a:r>
              <a:rPr kumimoji="0" sz="2200" b="1" i="0" u="none" strike="noStrike" kern="1200" cap="none" spc="-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sz="2200" b="1" i="0" u="none" strike="noStrike" kern="1200" cap="none" spc="0" normalizeH="0" baseline="2430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2230" marR="55244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1: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Institut Pierre Richet, Université de Cocody</a:t>
            </a:r>
            <a:r>
              <a:rPr kumimoji="0" sz="15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Abidjan  </a:t>
            </a:r>
            <a:endParaRPr kumimoji="0" lang="en-CA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2230" marR="55244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2: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Boston University School of Medicine, Division</a:t>
            </a:r>
            <a:r>
              <a:rPr kumimoji="0" sz="15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</a:p>
          <a:p>
            <a:pPr marL="34353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Infectious Diseases, Boston, MA,</a:t>
            </a:r>
            <a:r>
              <a:rPr kumimoji="0" sz="15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3: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Médecins Sans</a:t>
            </a:r>
            <a:r>
              <a:rPr kumimoji="0" sz="15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Frontières</a:t>
            </a:r>
          </a:p>
          <a:p>
            <a:pPr marL="528955" marR="522605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4: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Western University, University of</a:t>
            </a:r>
            <a:r>
              <a:rPr kumimoji="0" sz="15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Waterloo,  McMaster</a:t>
            </a:r>
            <a:r>
              <a:rPr kumimoji="0" sz="15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Contact</a:t>
            </a:r>
            <a:r>
              <a:rPr kumimoji="0" sz="15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narya@uwaterloo.ca</a:t>
            </a:r>
            <a:endParaRPr kumimoji="0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0953D69-AD40-44D1-A082-CAC6D04839E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7366" y="0"/>
            <a:ext cx="2884634" cy="99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7475" y="1296315"/>
            <a:ext cx="4477385" cy="332168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</a:t>
            </a:r>
            <a:r>
              <a:rPr kumimoji="0" sz="22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worms: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Wandering Ascarids</a:t>
            </a:r>
            <a:r>
              <a:rPr kumimoji="0" sz="2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continued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7020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  <a:tab pos="1890395" algn="l"/>
                <a:tab pos="2271395" algn="l"/>
                <a:tab pos="3415665" algn="l"/>
                <a:tab pos="39827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Bloc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	of	c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	bile	duct  with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obstructive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jaundice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7620" lvl="1" indent="-2870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  <a:tab pos="1495425" algn="l"/>
                <a:tab pos="1853564" algn="l"/>
                <a:tab pos="2466340" algn="l"/>
                <a:tab pos="4008754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ry	of	li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	p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	with  abscess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Invasion of genital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230504" lvl="0" indent="-342900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Ascaris mass removed from  a child in Kenya (see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right)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06566" y="919500"/>
            <a:ext cx="4031741" cy="5112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146" y="295663"/>
            <a:ext cx="555561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400" dirty="0">
                <a:solidFill>
                  <a:srgbClr val="FFFFFF"/>
                </a:solidFill>
              </a:rPr>
              <a:t>1.4 </a:t>
            </a:r>
            <a:r>
              <a:rPr sz="2400" spc="-5" dirty="0">
                <a:solidFill>
                  <a:srgbClr val="FFFFFF"/>
                </a:solidFill>
              </a:rPr>
              <a:t>Symptoms: </a:t>
            </a:r>
            <a:r>
              <a:rPr sz="2500" i="1" spc="-55" dirty="0">
                <a:solidFill>
                  <a:srgbClr val="FFFFFF"/>
                </a:solidFill>
              </a:rPr>
              <a:t>Ascaris</a:t>
            </a:r>
            <a:r>
              <a:rPr sz="2500" i="1" spc="-40" dirty="0">
                <a:solidFill>
                  <a:srgbClr val="FFFFFF"/>
                </a:solidFill>
              </a:rPr>
              <a:t> </a:t>
            </a:r>
            <a:r>
              <a:rPr sz="2500" i="1" spc="-60" dirty="0">
                <a:solidFill>
                  <a:srgbClr val="FFFFFF"/>
                </a:solidFill>
              </a:rPr>
              <a:t>lumbricoides</a:t>
            </a:r>
            <a:endParaRPr sz="25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9B652-1BC0-407B-95C5-7FC21E68DBCC}"/>
              </a:ext>
            </a:extLst>
          </p:cNvPr>
          <p:cNvSpPr txBox="1"/>
          <p:nvPr/>
        </p:nvSpPr>
        <p:spPr>
          <a:xfrm>
            <a:off x="6206303" y="6012963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CDC/Henry Bishop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Image source: </a:t>
            </a:r>
            <a:r>
              <a:rPr kumimoji="0" lang="en-US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https://phil.cdc.gov/details_linked.aspx?pid=9813&amp;permalink=9813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D4FBB3E-D331-49AF-857F-75E96AC5BED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83BC68D-0D95-41C7-93DB-7C6D7714B5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0" y="0"/>
            <a:ext cx="5943600" cy="2432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bject 8"/>
          <p:cNvSpPr/>
          <p:nvPr/>
        </p:nvSpPr>
        <p:spPr>
          <a:xfrm>
            <a:off x="9619488" y="1845564"/>
            <a:ext cx="7269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99105" y="3429000"/>
            <a:ext cx="61937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CA" sz="3200" i="1" dirty="0"/>
              <a:t>End of Module</a:t>
            </a:r>
            <a:endParaRPr sz="3200" i="1" dirty="0"/>
          </a:p>
        </p:txBody>
      </p:sp>
    </p:spTree>
    <p:extLst>
      <p:ext uri="{BB962C8B-B14F-4D97-AF65-F5344CB8AC3E}">
        <p14:creationId xmlns:p14="http://schemas.microsoft.com/office/powerpoint/2010/main" val="67234582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1135" y="1295401"/>
            <a:ext cx="672973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2800" spc="-5" dirty="0"/>
              <a:t>Chagas</a:t>
            </a:r>
            <a:r>
              <a:rPr sz="2800" spc="-90" dirty="0"/>
              <a:t> </a:t>
            </a:r>
            <a:r>
              <a:rPr sz="2800" spc="-5" dirty="0"/>
              <a:t>Disease,</a:t>
            </a:r>
          </a:p>
          <a:p>
            <a:pPr marL="12065" marR="5080" algn="ctr"/>
            <a:r>
              <a:rPr sz="2800" spc="-5" dirty="0"/>
              <a:t>Human </a:t>
            </a:r>
            <a:r>
              <a:rPr sz="2800" dirty="0"/>
              <a:t>African</a:t>
            </a:r>
            <a:r>
              <a:rPr sz="2800" spc="-50" dirty="0"/>
              <a:t> </a:t>
            </a:r>
            <a:r>
              <a:rPr sz="2800" spc="-5" dirty="0"/>
              <a:t>Trypanosomiasis,  </a:t>
            </a:r>
            <a:r>
              <a:rPr sz="2800" dirty="0"/>
              <a:t>and</a:t>
            </a:r>
            <a:r>
              <a:rPr sz="2800" spc="-20" dirty="0"/>
              <a:t> </a:t>
            </a:r>
            <a:r>
              <a:rPr sz="2800" spc="-5" dirty="0"/>
              <a:t>Hookworms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1495" y="2866460"/>
            <a:ext cx="6049010" cy="2805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Alex Lankowski, Emma Noble, Andreas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Pilarinos,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 Prensner, and David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Watkins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indent="0" algn="ctr" defTabSz="914400" rtl="0" eaLnBrk="1" fontAlgn="auto" latinLnBrk="0" hangingPunct="1">
              <a:lnSpc>
                <a:spcPts val="15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behalf of the Universities Allied for Essential Medicines (UAEM)  Neglected Diseases Working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Group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445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December 2018</a:t>
            </a:r>
          </a:p>
          <a:p>
            <a:pPr marL="4445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71195" marR="65849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Prepared as part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education project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Global Health Education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Consortium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collaborating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0073EE9-2074-46F9-867D-6EB634E6C2E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4740" y="1226565"/>
            <a:ext cx="4093845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000" dirty="0"/>
              <a:t>Learning</a:t>
            </a:r>
            <a:r>
              <a:rPr sz="3000" spc="-85" dirty="0"/>
              <a:t> </a:t>
            </a:r>
            <a:r>
              <a:rPr sz="3000" dirty="0"/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192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4740" y="2046555"/>
            <a:ext cx="7126605" cy="39033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469900" marR="225425" lvl="0" indent="-457834" algn="l" defTabSz="914400" rtl="0" eaLnBrk="1" fontAlgn="auto" latinLnBrk="0" hangingPunct="1">
              <a:lnSpc>
                <a:spcPts val="259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900" algn="l"/>
                <a:tab pos="470534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Describe basic aspects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epidemiology, life  cycle, and pathogenesis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Chagas disease,  human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African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trypanosomiasis, and hookworm  infection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-457834" algn="l" defTabSz="914400" rtl="0" eaLnBrk="1" fontAlgn="auto" latinLnBrk="0" hangingPunct="1">
              <a:lnSpc>
                <a:spcPts val="2735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900" algn="l"/>
                <a:tab pos="470534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Recognize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clinical presentation and</a:t>
            </a:r>
            <a:r>
              <a:rPr kumimoji="0" sz="24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natural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ts val="27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history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3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5080" lvl="0" indent="-457834" algn="l" defTabSz="914400" rtl="0" eaLnBrk="1" fontAlgn="auto" latinLnBrk="0" hangingPunct="1">
              <a:lnSpc>
                <a:spcPts val="259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469900" algn="l"/>
                <a:tab pos="470534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Understand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current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diagnostics, therapeutics,  and preventative measures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exist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3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1125220" lvl="0" indent="-457834" algn="l" defTabSz="914400" rtl="0" eaLnBrk="1" fontAlgn="auto" latinLnBrk="0" hangingPunct="1">
              <a:lnSpc>
                <a:spcPts val="259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469900" algn="l"/>
                <a:tab pos="470534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Discuss the barriers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control and global  eradication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3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73D73C9-6BD5-4B6D-B56E-C927DA8831C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A7E4-34A2-4B10-8395-30761E57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040" y="1584961"/>
            <a:ext cx="5693919" cy="830997"/>
          </a:xfrm>
        </p:spPr>
        <p:txBody>
          <a:bodyPr/>
          <a:lstStyle/>
          <a:p>
            <a:pPr algn="ctr"/>
            <a:r>
              <a:rPr lang="en-CA" sz="2700" dirty="0"/>
              <a:t>INDEX:</a:t>
            </a:r>
            <a:br>
              <a:rPr lang="en-CA" sz="2700" dirty="0"/>
            </a:br>
            <a:endParaRPr lang="en-CA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D7CDA-5337-43B4-B85B-C5B6DB8CB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706" y="2422268"/>
            <a:ext cx="10156585" cy="830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Chagas Disease (American </a:t>
            </a: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Trypanosomiasis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) ------------------------------------------------ (11.1 – 11.9)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African Trypanosomiasis (“Sleeping Sickness”)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 (12.1 --12.9)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Hookworms: </a:t>
            </a:r>
            <a:r>
              <a:rPr lang="en-CA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Necator</a:t>
            </a: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americanus</a:t>
            </a: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CA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Ancylostoma</a:t>
            </a: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 duodenale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-------------------------- (13.1 -- 13.7) </a:t>
            </a:r>
            <a:endParaRPr lang="en-CA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482F287-A016-422D-9165-D9863DC7631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0552096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9969" y="2743327"/>
            <a:ext cx="65919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97965">
              <a:spcBef>
                <a:spcPts val="100"/>
              </a:spcBef>
            </a:pPr>
            <a:r>
              <a:rPr sz="3600" spc="-5" dirty="0"/>
              <a:t>Chagas Disease  (American</a:t>
            </a:r>
            <a:r>
              <a:rPr sz="3600" spc="-55" dirty="0"/>
              <a:t> </a:t>
            </a:r>
            <a:r>
              <a:rPr sz="3600" spc="-5" dirty="0"/>
              <a:t>Trypanosomiasis)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194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B30ABC3-8F62-4EF5-84BE-4E6C082BEC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104388" y="44197"/>
            <a:ext cx="665988" cy="902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62472" y="109729"/>
            <a:ext cx="586739" cy="795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44883" y="1141123"/>
            <a:ext cx="4439934" cy="39754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CA" sz="2500" b="0" spc="-5" dirty="0"/>
              <a:t>11.1 </a:t>
            </a:r>
            <a:r>
              <a:rPr sz="2500" b="0" spc="-5" dirty="0"/>
              <a:t>Etiology </a:t>
            </a:r>
            <a:r>
              <a:rPr sz="2500" b="0" dirty="0"/>
              <a:t>and</a:t>
            </a:r>
            <a:r>
              <a:rPr sz="2500" b="0" spc="-35" dirty="0"/>
              <a:t> </a:t>
            </a:r>
            <a:r>
              <a:rPr sz="2500" b="0" spc="-30" dirty="0"/>
              <a:t>Transmission</a:t>
            </a:r>
            <a:endParaRPr sz="2500" dirty="0"/>
          </a:p>
        </p:txBody>
      </p:sp>
      <p:sp>
        <p:nvSpPr>
          <p:cNvPr id="8" name="object 8"/>
          <p:cNvSpPr txBox="1"/>
          <p:nvPr/>
        </p:nvSpPr>
        <p:spPr>
          <a:xfrm>
            <a:off x="2212341" y="2130933"/>
            <a:ext cx="4431665" cy="2529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2425" marR="391795" lvl="0" indent="-34036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2425" algn="l"/>
                <a:tab pos="35306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Etiologic agent is </a:t>
            </a:r>
            <a:r>
              <a:rPr kumimoji="0" sz="20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Trypanosoma 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protozoan parasite in</a:t>
            </a:r>
            <a:r>
              <a:rPr kumimoji="0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family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Kinetoplastidae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2425" marR="5080" lvl="0" indent="-340360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2425" algn="l"/>
                <a:tab pos="353060" algn="l"/>
              </a:tabLst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Transmitted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several species of  triatomine insects, primarily 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Rhodnius prolixus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(north of the  Amazon River), and </a:t>
            </a:r>
            <a:r>
              <a:rPr kumimoji="0" sz="20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Triatoma 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infestans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(Southern Cone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countries)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73975" y="2173224"/>
            <a:ext cx="1873250" cy="2378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32191" y="2161032"/>
            <a:ext cx="982980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04860" y="2161032"/>
            <a:ext cx="251459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46008" y="2161032"/>
            <a:ext cx="252983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96785" y="2343911"/>
            <a:ext cx="652271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38744" y="2343911"/>
            <a:ext cx="252983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17028" y="2196847"/>
            <a:ext cx="7975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5080" lvl="0" indent="-1651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65" normalizeH="0" baseline="0" noProof="0" dirty="0">
                <a:ln>
                  <a:noFill/>
                </a:ln>
                <a:solidFill>
                  <a:srgbClr val="1E46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1E46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1E46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1E464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omine  insect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195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36255" y="4643755"/>
            <a:ext cx="194818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 marR="5080" lvl="0" indent="-469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/>
              </a:rPr>
              <a:t>http://www.sciencedaily.com/images/2004/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09/040930121239.jpg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F338483-1224-4D47-852D-D6C09DEDA90C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5140" y="1473453"/>
            <a:ext cx="4446270" cy="4204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2425" marR="61594" lvl="0" indent="-34036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2425" algn="l"/>
                <a:tab pos="35306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Discovered by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Dr.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Carlos Chagas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 1909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1840" marR="5080" lvl="1" indent="-282575" algn="l" defTabSz="914400" rtl="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1840" algn="l"/>
                <a:tab pos="752475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While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working on an anti-malaria  campaign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railroad camp, 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Dr.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Chagas  was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introduced to the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known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 “the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Barber,”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because it fed on the faces  of its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victims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1840" marR="97790" lvl="1" indent="-2825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1840" algn="l"/>
                <a:tab pos="75247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Dissection by 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Dr.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Chagas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led to the  discovery of </a:t>
            </a: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Trypanosoma cruzi,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named  after his mentor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Oswaldo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Cruz, in the  hind-gut of the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1840" marR="5080" lvl="1" indent="-282575" algn="l" defTabSz="914400" rtl="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1840" algn="l"/>
                <a:tab pos="752475" algn="l"/>
              </a:tabLst>
              <a:defRPr/>
            </a:pP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Dr.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Chagas was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then able to identify the  parasite in the blood of a cat, followed by  the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owner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cat, and linked it to  similar symptoms he recognized in  railroad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workers.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51193" y="1967229"/>
            <a:ext cx="3376041" cy="1985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86220" y="4012185"/>
            <a:ext cx="370586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http://jama.ama-assn.org/content/vol302/issue10/images/medium/jmn90091fa.jpg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52845" y="1898904"/>
            <a:ext cx="455675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98208" y="1898904"/>
            <a:ext cx="762000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49896" y="1898904"/>
            <a:ext cx="252984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8950" y="1934971"/>
            <a:ext cx="8216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Dr.</a:t>
            </a:r>
            <a:r>
              <a:rPr kumimoji="0" sz="12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Chagas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84932" y="89916"/>
            <a:ext cx="583692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21892" y="264620"/>
            <a:ext cx="292608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10" dirty="0">
                <a:solidFill>
                  <a:srgbClr val="FFFFFF"/>
                </a:solidFill>
              </a:rPr>
              <a:t>11.2 </a:t>
            </a:r>
            <a:r>
              <a:rPr sz="2800" b="0" spc="-10" dirty="0">
                <a:solidFill>
                  <a:srgbClr val="FFFFFF"/>
                </a:solidFill>
              </a:rPr>
              <a:t>History</a:t>
            </a:r>
            <a:endParaRPr sz="2800" dirty="0"/>
          </a:p>
        </p:txBody>
      </p:sp>
      <p:sp>
        <p:nvSpPr>
          <p:cNvPr id="12" name="object 12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196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03A1252-E240-40C4-AA1C-03E39BFE8CBA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9640" y="194169"/>
            <a:ext cx="568833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10" dirty="0">
                <a:solidFill>
                  <a:srgbClr val="FFFFFF"/>
                </a:solidFill>
              </a:rPr>
              <a:t>11.3 </a:t>
            </a:r>
            <a:r>
              <a:rPr sz="2800" b="0" spc="-10" dirty="0">
                <a:solidFill>
                  <a:srgbClr val="FFFFFF"/>
                </a:solidFill>
              </a:rPr>
              <a:t>Disease </a:t>
            </a:r>
            <a:r>
              <a:rPr sz="2800" b="0" spc="-5" dirty="0">
                <a:solidFill>
                  <a:srgbClr val="FFFFFF"/>
                </a:solidFill>
              </a:rPr>
              <a:t>Burden &amp;</a:t>
            </a:r>
            <a:r>
              <a:rPr sz="2800" b="0" spc="20" dirty="0">
                <a:solidFill>
                  <a:srgbClr val="FFFFFF"/>
                </a:solidFill>
              </a:rPr>
              <a:t> </a:t>
            </a:r>
            <a:r>
              <a:rPr sz="2800" b="0" spc="-10" dirty="0">
                <a:solidFill>
                  <a:srgbClr val="FFFFFF"/>
                </a:solidFill>
              </a:rPr>
              <a:t>Distribution</a:t>
            </a:r>
            <a:endParaRPr sz="2800" dirty="0"/>
          </a:p>
        </p:txBody>
      </p:sp>
      <p:sp>
        <p:nvSpPr>
          <p:cNvPr id="5" name="object 5"/>
          <p:cNvSpPr/>
          <p:nvPr/>
        </p:nvSpPr>
        <p:spPr>
          <a:xfrm>
            <a:off x="4565650" y="2514537"/>
            <a:ext cx="5797550" cy="341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3240" y="1115315"/>
            <a:ext cx="8398510" cy="466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0" lvl="0" indent="-340360" algn="l" defTabSz="914400" rtl="0" eaLnBrk="1" fontAlgn="auto" latinLnBrk="0" hangingPunct="1">
              <a:lnSpc>
                <a:spcPts val="21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2425" algn="l"/>
                <a:tab pos="35306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million infected individuals</a:t>
            </a:r>
            <a:r>
              <a:rPr kumimoji="0" sz="18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worldwide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2425" marR="5080" lvl="0" indent="-340360" algn="l" defTabSz="914400" rtl="0" eaLnBrk="1" fontAlgn="auto" latinLnBrk="0" hangingPunct="1">
              <a:lnSpc>
                <a:spcPct val="8000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2425" algn="l"/>
                <a:tab pos="35306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Endemic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most 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Latin America and areas 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southern United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States,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infection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rate of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1.4%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2425" marR="0" lvl="0" indent="-340360" algn="l" defTabSz="914400" rtl="0" eaLnBrk="1" fontAlgn="auto" latinLnBrk="0" hangingPunct="1">
              <a:lnSpc>
                <a:spcPts val="21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2425" algn="l"/>
                <a:tab pos="35306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~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25%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Latin American population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0" marR="593471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</a:t>
            </a:r>
            <a:r>
              <a:rPr kumimoji="0" sz="14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transmitted 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transplacentally, via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contaminated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products,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contaminated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food and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well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infected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donor  organs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0" marR="6123305" lvl="0" indent="0" algn="l" defTabSz="914400" rtl="0" eaLnBrk="1" fontAlgn="auto" latinLnBrk="0" hangingPunct="1">
              <a:lnSpc>
                <a:spcPts val="13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contamination of</a:t>
            </a:r>
            <a:r>
              <a:rPr kumimoji="0" sz="1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  products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4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</a:t>
            </a:r>
            <a:r>
              <a:rPr kumimoji="0" sz="14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 become an international  problem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0" marR="5835015" lvl="0" indent="0" algn="l" defTabSz="914400" rtl="0" eaLnBrk="1" fontAlgn="auto" latinLnBrk="0" hangingPunct="1">
              <a:lnSpc>
                <a:spcPct val="80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individuals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infected  in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non-endemic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countries: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USA (300,167),Spain</a:t>
            </a:r>
            <a:r>
              <a:rPr kumimoji="0" sz="1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(47,743),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0" marR="0" lvl="0" indent="0" algn="l" defTabSz="914400" rtl="0" eaLnBrk="1" fontAlgn="auto" latinLnBrk="0" hangingPunct="1">
              <a:lnSpc>
                <a:spcPts val="11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Japan (3592), Canada</a:t>
            </a:r>
            <a:r>
              <a:rPr kumimoji="0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(1789),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0" marR="0" lvl="0" indent="0" algn="l" defTabSz="914400" rtl="0" eaLnBrk="1" fontAlgn="auto" latinLnBrk="0" hangingPunct="1">
              <a:lnSpc>
                <a:spcPts val="15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Australia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(1392)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197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81827" y="5974792"/>
            <a:ext cx="29540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http://www.treatchagas.org/imagens/MapChagasJun09_large.jpg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FC4C2CC-14CD-439D-BFC3-5908968B67C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30876" y="833500"/>
            <a:ext cx="5365750" cy="4795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0027" y="5881218"/>
            <a:ext cx="515429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http://www.aabb.org/NR/rdonlyres/E2004F99-DF0C-4769-B518-CEF022686C26/0/09chagasmapa.gif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3817" y="943103"/>
            <a:ext cx="3338195" cy="48699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9845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 bank screening for </a:t>
            </a:r>
            <a:r>
              <a:rPr kumimoji="0" sz="16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  established in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January,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2007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7366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Currently,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75 – 90% of US blood  donations screened for </a:t>
            </a:r>
            <a:r>
              <a:rPr kumimoji="0" sz="16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</a:t>
            </a: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(screening is voluntary)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Enzyme-linked immunosorbent  assay (ELISA) used for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detection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40068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 million donations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were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screened in 16 month period  (beginning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January,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2007)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34290" lvl="1" indent="-34290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1851 samples found  repeatedly reactive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(ELISA)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249554" lvl="1" indent="-342900" algn="l" defTabSz="9144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812165" algn="l"/>
                <a:tab pos="8128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519 of 1851 confirmed </a:t>
            </a:r>
            <a:r>
              <a:rPr kumimoji="0" sz="16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 </a:t>
            </a: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positive by  radioimmunoprecipitation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83917" y="5723331"/>
            <a:ext cx="12045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assay</a:t>
            </a: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(RIPA)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80971" y="89916"/>
            <a:ext cx="4055364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63897" y="89916"/>
            <a:ext cx="583691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82041" y="191516"/>
            <a:ext cx="441429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5" dirty="0">
                <a:solidFill>
                  <a:srgbClr val="FFFFFF"/>
                </a:solidFill>
              </a:rPr>
              <a:t>11.4 </a:t>
            </a:r>
            <a:r>
              <a:rPr sz="2800" b="0" spc="-5" dirty="0">
                <a:solidFill>
                  <a:srgbClr val="FFFFFF"/>
                </a:solidFill>
              </a:rPr>
              <a:t>Blood </a:t>
            </a:r>
            <a:r>
              <a:rPr sz="2800" b="0" spc="-10" dirty="0">
                <a:solidFill>
                  <a:srgbClr val="FFFFFF"/>
                </a:solidFill>
              </a:rPr>
              <a:t>Donations</a:t>
            </a:r>
            <a:r>
              <a:rPr sz="2800" b="0" spc="10" dirty="0">
                <a:solidFill>
                  <a:srgbClr val="FFFFFF"/>
                </a:solidFill>
              </a:rPr>
              <a:t> </a:t>
            </a:r>
            <a:r>
              <a:rPr sz="2800" b="0" spc="-10" dirty="0">
                <a:solidFill>
                  <a:srgbClr val="FFFFFF"/>
                </a:solidFill>
              </a:rPr>
              <a:t>(USA)</a:t>
            </a:r>
            <a:endParaRPr sz="2800" dirty="0"/>
          </a:p>
        </p:txBody>
      </p:sp>
      <p:sp>
        <p:nvSpPr>
          <p:cNvPr id="10" name="object 10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198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3741" y="6049467"/>
            <a:ext cx="79051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sng" strike="noStrike" kern="1200" cap="none" spc="-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6"/>
              </a:rPr>
              <a:t>http://doctorswithoutborders.org/events/symposiums/2009-dndi-treat-chagas/assets/files/IntroductoryPresentation.pdf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71B3516-1364-4A36-95D3-48F951BE8F16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937" y="89916"/>
            <a:ext cx="1958339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59835" y="89916"/>
            <a:ext cx="583692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3000" y="191516"/>
            <a:ext cx="23507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10" dirty="0">
                <a:solidFill>
                  <a:srgbClr val="FFFFFF"/>
                </a:solidFill>
              </a:rPr>
              <a:t>11.5 </a:t>
            </a:r>
            <a:r>
              <a:rPr sz="2800" b="0" spc="-10" dirty="0">
                <a:solidFill>
                  <a:srgbClr val="FFFFFF"/>
                </a:solidFill>
              </a:rPr>
              <a:t>Life</a:t>
            </a:r>
            <a:r>
              <a:rPr sz="2800" b="0" spc="-85" dirty="0">
                <a:solidFill>
                  <a:srgbClr val="FFFFFF"/>
                </a:solidFill>
              </a:rPr>
              <a:t> </a:t>
            </a:r>
            <a:r>
              <a:rPr sz="2800" b="0" spc="-10" dirty="0">
                <a:solidFill>
                  <a:srgbClr val="FFFFFF"/>
                </a:solidFill>
              </a:rPr>
              <a:t>Cycle</a:t>
            </a:r>
            <a:endParaRPr sz="2800" dirty="0"/>
          </a:p>
        </p:txBody>
      </p:sp>
      <p:sp>
        <p:nvSpPr>
          <p:cNvPr id="5" name="object 5"/>
          <p:cNvSpPr/>
          <p:nvPr/>
        </p:nvSpPr>
        <p:spPr>
          <a:xfrm>
            <a:off x="5029200" y="1524000"/>
            <a:ext cx="5486400" cy="403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02759" y="5670906"/>
            <a:ext cx="49383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http://www.dpd.cdc.gov/dpdx/images/ParasiteImages/S-Z/TrypanosomiasisAmerican/AmerTryp_LifeCycle.gif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199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8940" y="1095503"/>
            <a:ext cx="3101975" cy="5048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</a:t>
            </a: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metacyclic  trypomastigotes (found in  feces of the kissing bug) infect  mammalian hosts via mucous  membranes and skin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lesions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53670" lvl="0" indent="-34290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Trypomastigotes become  amastigotes once they infect  cells; intracellular binary  fission leads to the formation  of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pseudocysts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31750" lvl="0" indent="-34290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Eventually, host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cell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lyses and  parasite is disseminated  throughout blood and  lymphatics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67945" lvl="0" indent="-34290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</a:t>
            </a: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amastigotes  preferentially infect  reticuloendothelial, neural,  epithelial, muscle cells (most  commonly, cardiac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myocytes)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adipocytes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3CD70CF-D4A3-4E5B-A86D-F7BC478AD6B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83BC68D-0D95-41C7-93DB-7C6D7714B5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0" y="62631"/>
            <a:ext cx="5943600" cy="2432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99105" y="3176366"/>
            <a:ext cx="6193790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Arial Black" panose="020B0A04020102020204" pitchFamily="34" charset="0"/>
              </a:rPr>
              <a:t>Soil-</a:t>
            </a:r>
            <a:r>
              <a:rPr lang="en-US" sz="3200" b="1" spc="-5" dirty="0">
                <a:latin typeface="Arial Black" panose="020B0A04020102020204" pitchFamily="34" charset="0"/>
              </a:rPr>
              <a:t>T</a:t>
            </a:r>
            <a:r>
              <a:rPr sz="3200" b="1" spc="-5" dirty="0">
                <a:latin typeface="Arial Black" panose="020B0A04020102020204" pitchFamily="34" charset="0"/>
              </a:rPr>
              <a:t>ransmitted</a:t>
            </a:r>
            <a:r>
              <a:rPr sz="3200" b="1" spc="-65" dirty="0">
                <a:latin typeface="Arial Black" panose="020B0A04020102020204" pitchFamily="34" charset="0"/>
              </a:rPr>
              <a:t> </a:t>
            </a:r>
            <a:r>
              <a:rPr lang="en-US" sz="3200" b="1" spc="-5" dirty="0">
                <a:latin typeface="Arial Black" panose="020B0A04020102020204" pitchFamily="34" charset="0"/>
              </a:rPr>
              <a:t>H</a:t>
            </a:r>
            <a:r>
              <a:rPr sz="3200" b="1" spc="-5" dirty="0">
                <a:latin typeface="Arial Black" panose="020B0A04020102020204" pitchFamily="34" charset="0"/>
              </a:rPr>
              <a:t>elminths</a:t>
            </a:r>
            <a:endParaRPr sz="3200" b="1" dirty="0">
              <a:latin typeface="Arial Black" panose="020B0A040201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33750" y="3845972"/>
            <a:ext cx="5524500" cy="294939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8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>
                <a:tab pos="707390" algn="l"/>
                <a:tab pos="29972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Sina Helbig*,</a:t>
            </a:r>
            <a:r>
              <a:rPr kumimoji="0" sz="2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Akre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sz="2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Adja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Alia</a:t>
            </a:r>
            <a:r>
              <a:rPr kumimoji="0" sz="2200" b="0" i="0" u="none" strike="noStrike" kern="1200" cap="none" spc="-2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Tayea, </a:t>
            </a:r>
            <a:endParaRPr kumimoji="0" lang="en-US" sz="22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8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>
                <a:tab pos="707390" algn="l"/>
                <a:tab pos="29972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Neil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Arya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July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6685" marR="14097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Prepared as part of an education project of</a:t>
            </a:r>
            <a:r>
              <a:rPr kumimoji="0" sz="20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Global Health Education Consortium and  collaborating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*First author **Corresponding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author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004" y="1309081"/>
            <a:ext cx="15151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Nutritional: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671" y="1916879"/>
            <a:ext cx="8684260" cy="2548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  <a:tab pos="1490980" algn="l"/>
                <a:tab pos="2158365" algn="l"/>
                <a:tab pos="3123565" algn="l"/>
                <a:tab pos="49403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hysiolog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maliti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 the small intestine resulting in: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Malabsorption of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nutrients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Nutritional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deficiency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Vitamin A deficiency (results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night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blindness)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Growth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failure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Cognitive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impairment</a:t>
            </a:r>
          </a:p>
        </p:txBody>
      </p:sp>
      <p:sp>
        <p:nvSpPr>
          <p:cNvPr id="5" name="object 5"/>
          <p:cNvSpPr/>
          <p:nvPr/>
        </p:nvSpPr>
        <p:spPr>
          <a:xfrm>
            <a:off x="7881439" y="2918906"/>
            <a:ext cx="3228975" cy="2124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81439" y="5214626"/>
            <a:ext cx="28568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http://ars.els-cdn.com/content/image/1-s2.0-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S1526054207001285-gr2.jpg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0528" y="150184"/>
            <a:ext cx="555561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400" dirty="0">
                <a:solidFill>
                  <a:srgbClr val="FFFFFF"/>
                </a:solidFill>
              </a:rPr>
              <a:t>1.4 </a:t>
            </a:r>
            <a:r>
              <a:rPr sz="2400" spc="-5" dirty="0">
                <a:solidFill>
                  <a:srgbClr val="FFFFFF"/>
                </a:solidFill>
              </a:rPr>
              <a:t>Symptoms: </a:t>
            </a:r>
            <a:r>
              <a:rPr sz="2500" i="1" spc="-55" dirty="0">
                <a:solidFill>
                  <a:srgbClr val="FFFFFF"/>
                </a:solidFill>
              </a:rPr>
              <a:t>Ascaris</a:t>
            </a:r>
            <a:r>
              <a:rPr sz="2500" i="1" spc="-40" dirty="0">
                <a:solidFill>
                  <a:srgbClr val="FFFFFF"/>
                </a:solidFill>
              </a:rPr>
              <a:t> </a:t>
            </a:r>
            <a:r>
              <a:rPr sz="2500" i="1" spc="-60" dirty="0">
                <a:solidFill>
                  <a:srgbClr val="FFFFFF"/>
                </a:solidFill>
              </a:rPr>
              <a:t>lumbricoides</a:t>
            </a:r>
            <a:endParaRPr sz="2500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9563257-B02B-4EA6-BFDE-3CE8F13AC34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9260" y="74676"/>
            <a:ext cx="4610100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7281" y="174752"/>
            <a:ext cx="497649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5" dirty="0">
                <a:solidFill>
                  <a:srgbClr val="FFFFFF"/>
                </a:solidFill>
              </a:rPr>
              <a:t>11.6 </a:t>
            </a:r>
            <a:r>
              <a:rPr sz="2800" b="0" spc="-5" dirty="0">
                <a:solidFill>
                  <a:srgbClr val="FFFFFF"/>
                </a:solidFill>
              </a:rPr>
              <a:t>Acute </a:t>
            </a:r>
            <a:r>
              <a:rPr sz="2800" b="0" spc="-10" dirty="0">
                <a:solidFill>
                  <a:srgbClr val="FFFFFF"/>
                </a:solidFill>
              </a:rPr>
              <a:t>Clinical </a:t>
            </a:r>
            <a:r>
              <a:rPr sz="2800" b="0" spc="-5" dirty="0">
                <a:solidFill>
                  <a:srgbClr val="FFFFFF"/>
                </a:solidFill>
              </a:rPr>
              <a:t>Presentation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6780403" y="4756531"/>
            <a:ext cx="29984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8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http://www.jyi.org/articleimages/185/originals/img3.jpg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50052" y="1882775"/>
            <a:ext cx="4055999" cy="2738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1298" y="5188711"/>
            <a:ext cx="3910329" cy="6502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961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Typical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appearance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an acute Chagas</a:t>
            </a:r>
            <a:r>
              <a:rPr kumimoji="0" sz="1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infection;  painless periorbital edema occurs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parasite enters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via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conjunctiva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60591" y="1891283"/>
            <a:ext cx="934212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84491" y="1891283"/>
            <a:ext cx="249936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24115" y="1891283"/>
            <a:ext cx="524256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38059" y="1891283"/>
            <a:ext cx="252984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45429" y="1927352"/>
            <a:ext cx="11029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Romana's</a:t>
            </a:r>
            <a:r>
              <a:rPr kumimoji="0" sz="12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200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sz="half" idx="2"/>
          </p:nvPr>
        </p:nvSpPr>
        <p:spPr>
          <a:xfrm>
            <a:off x="1981200" y="1577341"/>
            <a:ext cx="3977640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dirty="0"/>
              <a:t>The </a:t>
            </a:r>
            <a:r>
              <a:rPr sz="1600" spc="-5" dirty="0"/>
              <a:t>initial or acute stage is usually  mild but can present </a:t>
            </a:r>
            <a:r>
              <a:rPr sz="1600" spc="-15" dirty="0"/>
              <a:t>with </a:t>
            </a:r>
            <a:r>
              <a:rPr sz="1600" spc="-5" dirty="0"/>
              <a:t>an array </a:t>
            </a:r>
            <a:r>
              <a:rPr sz="1600" dirty="0"/>
              <a:t>of  </a:t>
            </a:r>
            <a:r>
              <a:rPr sz="1600" spc="-5" dirty="0"/>
              <a:t>nonspecific symptoms</a:t>
            </a:r>
            <a:r>
              <a:rPr sz="1600" spc="35" dirty="0"/>
              <a:t> </a:t>
            </a:r>
            <a:r>
              <a:rPr sz="1600" spc="-5" dirty="0"/>
              <a:t>including:</a:t>
            </a:r>
          </a:p>
          <a:p>
            <a:pPr marL="756285" lvl="1" indent="-287020">
              <a:spcBef>
                <a:spcPts val="340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Arial"/>
                <a:cs typeface="Arial"/>
              </a:rPr>
              <a:t>Fever</a:t>
            </a:r>
            <a:endParaRPr sz="1600" dirty="0">
              <a:latin typeface="Arial"/>
              <a:cs typeface="Arial"/>
            </a:endParaRPr>
          </a:p>
          <a:p>
            <a:pPr marL="756285" lvl="1" indent="-287020">
              <a:spcBef>
                <a:spcPts val="33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dirty="0">
                <a:latin typeface="Arial"/>
                <a:cs typeface="Arial"/>
              </a:rPr>
              <a:t>Malaise</a:t>
            </a:r>
          </a:p>
          <a:p>
            <a:pPr marL="756285" lvl="1" indent="-287020">
              <a:spcBef>
                <a:spcPts val="340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Arial"/>
                <a:cs typeface="Arial"/>
              </a:rPr>
              <a:t>Generalized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lymphadenopathy</a:t>
            </a:r>
            <a:endParaRPr sz="1600" dirty="0">
              <a:latin typeface="Arial"/>
              <a:cs typeface="Arial"/>
            </a:endParaRPr>
          </a:p>
          <a:p>
            <a:pPr marL="756285" lvl="1" indent="-287020">
              <a:spcBef>
                <a:spcPts val="335"/>
              </a:spcBef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Arial"/>
                <a:cs typeface="Arial"/>
              </a:rPr>
              <a:t>Mild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hepatosplenomegaly</a:t>
            </a:r>
            <a:endParaRPr sz="1600" dirty="0">
              <a:latin typeface="Arial"/>
              <a:cs typeface="Arial"/>
            </a:endParaRPr>
          </a:p>
          <a:p>
            <a:pPr marL="355600" marR="81280" indent="-342900"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5" dirty="0"/>
              <a:t>Abnormal cardiac findings are more  prevalent in infected children and  are associated </a:t>
            </a:r>
            <a:r>
              <a:rPr sz="1600" spc="-15" dirty="0"/>
              <a:t>with </a:t>
            </a:r>
            <a:r>
              <a:rPr sz="1600" dirty="0"/>
              <a:t>a </a:t>
            </a:r>
            <a:r>
              <a:rPr sz="1600" spc="-10" dirty="0"/>
              <a:t>worse  </a:t>
            </a:r>
            <a:r>
              <a:rPr sz="1600" spc="-5" dirty="0"/>
              <a:t>prognosis</a:t>
            </a:r>
          </a:p>
          <a:p>
            <a:pPr marL="355600" marR="525780" indent="-342900" algn="just">
              <a:spcBef>
                <a:spcPts val="434"/>
              </a:spcBef>
              <a:buChar char="•"/>
              <a:tabLst>
                <a:tab pos="355600" algn="l"/>
              </a:tabLst>
            </a:pPr>
            <a:r>
              <a:rPr sz="1600" spc="-5" dirty="0"/>
              <a:t>Approximately 2-8% </a:t>
            </a:r>
            <a:r>
              <a:rPr sz="1600" dirty="0"/>
              <a:t>of </a:t>
            </a:r>
            <a:r>
              <a:rPr sz="1600" spc="-5" dirty="0"/>
              <a:t>infected  children die </a:t>
            </a:r>
            <a:r>
              <a:rPr sz="1600" dirty="0"/>
              <a:t>from </a:t>
            </a:r>
            <a:r>
              <a:rPr sz="1600" spc="-5" dirty="0"/>
              <a:t>acute Chagas  disease</a:t>
            </a:r>
          </a:p>
          <a:p>
            <a:pPr marL="355600" indent="-342900" algn="just">
              <a:spcBef>
                <a:spcPts val="434"/>
              </a:spcBef>
              <a:buChar char="•"/>
              <a:tabLst>
                <a:tab pos="355600" algn="l"/>
              </a:tabLst>
            </a:pPr>
            <a:r>
              <a:rPr sz="1600" dirty="0"/>
              <a:t>In </a:t>
            </a:r>
            <a:r>
              <a:rPr sz="1600" spc="-5" dirty="0"/>
              <a:t>most </a:t>
            </a:r>
            <a:r>
              <a:rPr sz="1600" spc="-10" dirty="0"/>
              <a:t>people, </a:t>
            </a:r>
            <a:r>
              <a:rPr sz="1600" dirty="0"/>
              <a:t>the </a:t>
            </a:r>
            <a:r>
              <a:rPr sz="1600" spc="-5" dirty="0"/>
              <a:t>acute</a:t>
            </a:r>
            <a:r>
              <a:rPr sz="1600" spc="-10" dirty="0"/>
              <a:t> </a:t>
            </a:r>
            <a:r>
              <a:rPr sz="1600" spc="-5" dirty="0"/>
              <a:t>symptoms</a:t>
            </a:r>
          </a:p>
          <a:p>
            <a:pPr marL="355600" algn="just"/>
            <a:r>
              <a:rPr sz="1600" spc="-5" dirty="0"/>
              <a:t>resolve </a:t>
            </a:r>
            <a:r>
              <a:rPr sz="1600" spc="-10" dirty="0"/>
              <a:t>within </a:t>
            </a:r>
            <a:r>
              <a:rPr sz="1600" spc="-5" dirty="0"/>
              <a:t>2-4</a:t>
            </a:r>
            <a:r>
              <a:rPr sz="1600" spc="55" dirty="0"/>
              <a:t> </a:t>
            </a:r>
            <a:r>
              <a:rPr sz="1600" spc="-5" dirty="0"/>
              <a:t>months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4EA00A2F-C575-435F-94F5-A5BD143DF8D2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3363976"/>
            <a:ext cx="3733800" cy="2643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0620" y="6063184"/>
            <a:ext cx="32893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http://graphics8.nytimes.com/images/2007/08/01/health/adam/17189.jpg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3936" y="89916"/>
            <a:ext cx="5864352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3960" y="189992"/>
            <a:ext cx="620019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5" dirty="0">
                <a:solidFill>
                  <a:srgbClr val="FFFFFF"/>
                </a:solidFill>
              </a:rPr>
              <a:t>11.6 </a:t>
            </a:r>
            <a:r>
              <a:rPr sz="2800" b="0" spc="-5" dirty="0">
                <a:solidFill>
                  <a:srgbClr val="FFFFFF"/>
                </a:solidFill>
              </a:rPr>
              <a:t>Intermediate/Chronic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spc="-5" dirty="0">
                <a:solidFill>
                  <a:srgbClr val="FFFFFF"/>
                </a:solidFill>
              </a:rPr>
              <a:t>Presentation</a:t>
            </a:r>
            <a:endParaRPr sz="2800" dirty="0"/>
          </a:p>
        </p:txBody>
      </p:sp>
      <p:sp>
        <p:nvSpPr>
          <p:cNvPr id="6" name="object 6"/>
          <p:cNvSpPr/>
          <p:nvPr/>
        </p:nvSpPr>
        <p:spPr>
          <a:xfrm>
            <a:off x="8194675" y="1839976"/>
            <a:ext cx="2038350" cy="4103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05927" y="5976011"/>
            <a:ext cx="181546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6095" marR="5080" lvl="0" indent="-49403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http://researchmagazine.uga.edu/winter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2000/chagas5.jpg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73390" y="972692"/>
            <a:ext cx="22821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Progressive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enlargement  of the heart in chronic  Chagas disease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1340" y="1019302"/>
            <a:ext cx="5416550" cy="1830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12725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infected individual can remain asymptomatic in the  intermediate phase for many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10-30% of people infected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</a:t>
            </a: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 chronic  disease, characterized by heart failure, megaesophagus  and/or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megacolon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218440" lvl="0" indent="-34290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Heart failure is the most common cause of death from  chronic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Chagas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74011" y="3006978"/>
            <a:ext cx="51523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Please refer to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supplemental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notes for more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details on clinical</a:t>
            </a:r>
            <a:r>
              <a:rPr kumimoji="0" sz="1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presentation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A84502B-148F-4282-8B23-C1F3F918CCC4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7736" y="89916"/>
            <a:ext cx="3851148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76445" y="89916"/>
            <a:ext cx="583691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2041" y="191516"/>
            <a:ext cx="422973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5" dirty="0">
                <a:solidFill>
                  <a:srgbClr val="FFFFFF"/>
                </a:solidFill>
              </a:rPr>
              <a:t>11.7 </a:t>
            </a:r>
            <a:r>
              <a:rPr sz="2800" b="0" spc="-5" dirty="0">
                <a:solidFill>
                  <a:srgbClr val="FFFFFF"/>
                </a:solidFill>
              </a:rPr>
              <a:t>Immunopathogenesis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1755140" y="1008635"/>
            <a:ext cx="8458200" cy="177482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52425" marR="5080" lvl="0" indent="-340360" algn="l" defTabSz="914400" rtl="0" eaLnBrk="1" fontAlgn="auto" latinLnBrk="0" hangingPunct="1">
              <a:lnSpc>
                <a:spcPts val="185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2425" algn="l"/>
                <a:tab pos="35306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presence of the </a:t>
            </a:r>
            <a:r>
              <a:rPr kumimoji="0" sz="16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</a:t>
            </a: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parasite in the human host elicits both an innate and adaptive  immune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response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2425" marR="746760" lvl="0" indent="-340360" algn="l" defTabSz="914400" rtl="0" eaLnBrk="1" fontAlgn="auto" latinLnBrk="0" hangingPunct="1">
              <a:lnSpc>
                <a:spcPts val="1839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2425" algn="l"/>
                <a:tab pos="35306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the site of infection, there is immediate leukocyte infiltration and upregulation of  inflammatory cytokines, chemokines, and leukocyte adhesion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molecules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2425" marR="352425" lvl="0" indent="-340360" algn="l" defTabSz="914400" rtl="0" eaLnBrk="1" fontAlgn="auto" latinLnBrk="0" hangingPunct="1">
              <a:lnSpc>
                <a:spcPct val="9590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2425" algn="l"/>
                <a:tab pos="353060" algn="l"/>
              </a:tabLst>
              <a:defRPr/>
            </a:pPr>
            <a:r>
              <a:rPr kumimoji="0" sz="16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</a:t>
            </a: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stimulates the production of extracellular matrix metalloproteases in the heart,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enable immune cells to pass through the extracellular matrix and into the tissue,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 cause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inflammation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0" y="3657601"/>
            <a:ext cx="4876800" cy="2232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58384" y="3651503"/>
            <a:ext cx="2193036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41109" y="3651503"/>
            <a:ext cx="377951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08748" y="3651503"/>
            <a:ext cx="566927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65364" y="3651503"/>
            <a:ext cx="252984" cy="347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08036" y="3651503"/>
            <a:ext cx="845819" cy="347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43544" y="3651503"/>
            <a:ext cx="252983" cy="347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42966" y="3687826"/>
            <a:ext cx="32111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Histological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appearance of </a:t>
            </a:r>
            <a:r>
              <a:rPr kumimoji="0" sz="1200" b="1" i="1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</a:t>
            </a: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</a:t>
            </a:r>
            <a:r>
              <a:rPr kumimoji="0" sz="1200" b="1" i="1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79997" y="5976011"/>
            <a:ext cx="345821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8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0"/>
              </a:rPr>
              <a:t>http://cmbi.bjmu.edu.cn/uptodate/pictures/card_pix/chagas_d.gif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31341" y="3000882"/>
            <a:ext cx="3140075" cy="2799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hypothesis on the mechanism  of immune-mediated tissue  damage conferred by </a:t>
            </a:r>
            <a:r>
              <a:rPr kumimoji="0" sz="16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</a:t>
            </a:r>
            <a:r>
              <a:rPr kumimoji="0" sz="16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313690" lvl="0" indent="0" algn="l" defTabSz="914400" rtl="0" eaLnBrk="1" fontAlgn="auto" latinLnBrk="0" hangingPunct="1">
              <a:lnSpc>
                <a:spcPct val="100000"/>
              </a:lnSpc>
              <a:spcBef>
                <a:spcPts val="955"/>
              </a:spcBef>
              <a:spcAft>
                <a:spcPts val="0"/>
              </a:spcAft>
              <a:buClrTx/>
              <a:buSzPct val="92857"/>
              <a:buFontTx/>
              <a:buAutoNum type="arabicPeriod"/>
              <a:tabLst>
                <a:tab pos="16256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Chronic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myocardial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inflammation  directly results from the presence</a:t>
            </a:r>
            <a:r>
              <a:rPr kumimoji="0" sz="1400" b="0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parasites in the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tissue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24765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Pct val="92857"/>
              <a:buFontTx/>
              <a:buAutoNum type="arabicPeriod"/>
              <a:tabLst>
                <a:tab pos="161925" algn="l"/>
              </a:tabLst>
              <a:defRPr/>
            </a:pPr>
            <a:r>
              <a:rPr kumimoji="0" sz="14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</a:t>
            </a:r>
            <a:r>
              <a:rPr kumimoji="0" sz="14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parasite incites an  autoimmune response in host;  generation of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autoantibodies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cytolytic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T-lymphocytes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leads to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destruction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both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infected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healthy  host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tissue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AD13E881-0AE8-47C0-B836-B613377A077E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7275" y="89916"/>
            <a:ext cx="1965960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20795" y="89916"/>
            <a:ext cx="583692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4441" y="191516"/>
            <a:ext cx="232092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10" dirty="0">
                <a:solidFill>
                  <a:srgbClr val="FFFFFF"/>
                </a:solidFill>
              </a:rPr>
              <a:t>11.8 </a:t>
            </a:r>
            <a:r>
              <a:rPr sz="2800" b="0" spc="-10" dirty="0">
                <a:solidFill>
                  <a:srgbClr val="FFFFFF"/>
                </a:solidFill>
              </a:rPr>
              <a:t>Diagnosis</a:t>
            </a:r>
            <a:endParaRPr sz="2800" dirty="0"/>
          </a:p>
        </p:txBody>
      </p:sp>
      <p:sp>
        <p:nvSpPr>
          <p:cNvPr id="5" name="object 5"/>
          <p:cNvSpPr/>
          <p:nvPr/>
        </p:nvSpPr>
        <p:spPr>
          <a:xfrm>
            <a:off x="8191500" y="1066801"/>
            <a:ext cx="1981200" cy="1882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45781" y="1296924"/>
            <a:ext cx="377951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13419" y="1296924"/>
            <a:ext cx="591312" cy="347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94420" y="1296924"/>
            <a:ext cx="252983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37092" y="1296924"/>
            <a:ext cx="390144" cy="3474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16924" y="1296924"/>
            <a:ext cx="252983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45781" y="1479803"/>
            <a:ext cx="1213103" cy="3474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45780" y="1662683"/>
            <a:ext cx="661416" cy="347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596884" y="1662683"/>
            <a:ext cx="252983" cy="3474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31885" y="1333246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</a:t>
            </a: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 patient</a:t>
            </a:r>
            <a:r>
              <a:rPr kumimoji="0" sz="12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 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smear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42807" y="3240152"/>
            <a:ext cx="1878964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329" marR="5080" lvl="0" indent="-21526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1"/>
              </a:rPr>
              <a:t>http://www.lib.uiowa.edu/Hardin/MD/pictu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res22/cdc/PHIL_3014_lores.jpg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91500" y="3651250"/>
            <a:ext cx="1981200" cy="1752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36711" y="5664810"/>
            <a:ext cx="18910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1905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http://www.k-    state.edu/parasitology/546tutorials/PROT 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FIG08.JPG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203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31340" y="941578"/>
            <a:ext cx="4453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	Blood sample staining and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examination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32151" y="1216509"/>
            <a:ext cx="5078730" cy="7512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69900" marR="0" lvl="0" indent="-457834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469900" algn="l"/>
                <a:tab pos="470534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35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50%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sensitivity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5080" lvl="0" indent="-457834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469900" algn="l"/>
                <a:tab pos="470534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Samples collected from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presumably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infected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individuals,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stained, and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microscopically examined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trypomastigotes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31340" y="1996185"/>
            <a:ext cx="197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	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Xenodiagnosis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32151" y="2271496"/>
            <a:ext cx="5099050" cy="12204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69900" marR="0" lvl="0" indent="-457834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469900" algn="l"/>
                <a:tab pos="470534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&gt;70%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sensitivity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55880" lvl="0" indent="-457834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469900" algn="l"/>
                <a:tab pos="470534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Healthy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grown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allowed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feed on</a:t>
            </a:r>
            <a:r>
              <a:rPr kumimoji="0" sz="14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infected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individuals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5080" lvl="0" indent="-457834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469900" algn="l"/>
                <a:tab pos="470534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~6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weeks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later, hindgut or feces of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examined</a:t>
            </a:r>
            <a:r>
              <a:rPr kumimoji="0" sz="1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 presence of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trypomastigotes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31341" y="3465533"/>
            <a:ext cx="5649595" cy="11963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469265" algn="l"/>
                <a:tab pos="4699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Antibody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detection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70585" marR="0" lvl="1" indent="-457834" algn="l" defTabSz="914400" rtl="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870585" algn="l"/>
                <a:tab pos="871219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90%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sensitivity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70585" marR="0" lvl="1" indent="-457834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870585" algn="l"/>
                <a:tab pos="871219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 concentrations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antibodies generated against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</a:t>
            </a:r>
            <a:r>
              <a:rPr kumimoji="0" sz="1400" b="0" i="1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469265" algn="l"/>
                <a:tab pos="4699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PCR oligochromatography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32152" y="4636999"/>
            <a:ext cx="5235575" cy="122110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69900" marR="0" lvl="0" indent="-457834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469900" algn="l"/>
                <a:tab pos="470534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Highly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sensitive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(94%) and specific</a:t>
            </a:r>
            <a:r>
              <a:rPr kumimoji="0" sz="1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(100%)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-457834" algn="l" defTabSz="914400" rtl="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469900" algn="l"/>
                <a:tab pos="470534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Amplifies a satellite trypanosomal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DNA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sequence that</a:t>
            </a:r>
            <a:r>
              <a:rPr kumimoji="0" sz="14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detected by a single-step molecular dipstick</a:t>
            </a:r>
            <a:r>
              <a:rPr kumimoji="0" sz="14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assay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5080" lvl="0" indent="-457834" algn="l" defTabSz="914400" rtl="0" eaLnBrk="1" fontAlgn="auto" latinLnBrk="0" hangingPunct="1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469900" algn="l"/>
                <a:tab pos="470534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Complex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technique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involved;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restricted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in</a:t>
            </a:r>
            <a:r>
              <a:rPr kumimoji="0" sz="1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diagnostic  laboratories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31341" y="5920842"/>
            <a:ext cx="6355715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4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Bern, C.,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Montgomery,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S.,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Katz,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L.,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Caglioti,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S., &amp;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Stramer,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(2008). Chagas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supply.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 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Opinion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Infectious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Diseases, 21(5),</a:t>
            </a:r>
            <a:r>
              <a:rPr kumimoji="0" sz="1200" b="0" i="1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476-482.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91BA2EEB-0535-409C-95D4-7B88B5570218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4500" y="89916"/>
            <a:ext cx="3511296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53355" y="89916"/>
            <a:ext cx="583692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2040" y="191516"/>
            <a:ext cx="390458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5" dirty="0">
                <a:solidFill>
                  <a:srgbClr val="FFFFFF"/>
                </a:solidFill>
              </a:rPr>
              <a:t>11.9 </a:t>
            </a:r>
            <a:r>
              <a:rPr sz="2800" b="0" spc="-5" dirty="0">
                <a:solidFill>
                  <a:srgbClr val="FFFFFF"/>
                </a:solidFill>
              </a:rPr>
              <a:t>Current</a:t>
            </a:r>
            <a:r>
              <a:rPr sz="2800" b="0" spc="-35" dirty="0">
                <a:solidFill>
                  <a:srgbClr val="FFFFFF"/>
                </a:solidFill>
              </a:rPr>
              <a:t> Treatments</a:t>
            </a:r>
            <a:endParaRPr sz="2800" dirty="0"/>
          </a:p>
        </p:txBody>
      </p:sp>
      <p:sp>
        <p:nvSpPr>
          <p:cNvPr id="5" name="object 5"/>
          <p:cNvSpPr/>
          <p:nvPr/>
        </p:nvSpPr>
        <p:spPr>
          <a:xfrm>
            <a:off x="4899659" y="1446263"/>
            <a:ext cx="2726690" cy="351790"/>
          </a:xfrm>
          <a:custGeom>
            <a:avLst/>
            <a:gdLst/>
            <a:ahLst/>
            <a:cxnLst/>
            <a:rect l="l" t="t" r="r" b="b"/>
            <a:pathLst>
              <a:path w="2726690" h="351789">
                <a:moveTo>
                  <a:pt x="0" y="351675"/>
                </a:moveTo>
                <a:lnTo>
                  <a:pt x="2726181" y="351675"/>
                </a:lnTo>
                <a:lnTo>
                  <a:pt x="2726181" y="0"/>
                </a:lnTo>
                <a:lnTo>
                  <a:pt x="0" y="0"/>
                </a:lnTo>
                <a:lnTo>
                  <a:pt x="0" y="35167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17464" y="1417319"/>
            <a:ext cx="1333500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43115" y="1417319"/>
            <a:ext cx="37185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5842" y="1446263"/>
            <a:ext cx="2775585" cy="351790"/>
          </a:xfrm>
          <a:custGeom>
            <a:avLst/>
            <a:gdLst/>
            <a:ahLst/>
            <a:cxnLst/>
            <a:rect l="l" t="t" r="r" b="b"/>
            <a:pathLst>
              <a:path w="2775584" h="351789">
                <a:moveTo>
                  <a:pt x="0" y="351675"/>
                </a:moveTo>
                <a:lnTo>
                  <a:pt x="2775458" y="351675"/>
                </a:lnTo>
                <a:lnTo>
                  <a:pt x="2775458" y="0"/>
                </a:lnTo>
                <a:lnTo>
                  <a:pt x="0" y="0"/>
                </a:lnTo>
                <a:lnTo>
                  <a:pt x="0" y="35167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85404" y="1417319"/>
            <a:ext cx="1674876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52432" y="1417319"/>
            <a:ext cx="371855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99659" y="1797939"/>
            <a:ext cx="2740660" cy="1400810"/>
          </a:xfrm>
          <a:custGeom>
            <a:avLst/>
            <a:gdLst/>
            <a:ahLst/>
            <a:cxnLst/>
            <a:rect l="l" t="t" r="r" b="b"/>
            <a:pathLst>
              <a:path w="2740660" h="1400810">
                <a:moveTo>
                  <a:pt x="0" y="1400555"/>
                </a:moveTo>
                <a:lnTo>
                  <a:pt x="2740533" y="1400555"/>
                </a:lnTo>
                <a:lnTo>
                  <a:pt x="2740533" y="0"/>
                </a:lnTo>
                <a:lnTo>
                  <a:pt x="0" y="0"/>
                </a:lnTo>
                <a:lnTo>
                  <a:pt x="0" y="1400555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25842" y="1797939"/>
            <a:ext cx="2775585" cy="1400810"/>
          </a:xfrm>
          <a:custGeom>
            <a:avLst/>
            <a:gdLst/>
            <a:ahLst/>
            <a:cxnLst/>
            <a:rect l="l" t="t" r="r" b="b"/>
            <a:pathLst>
              <a:path w="2775584" h="1400810">
                <a:moveTo>
                  <a:pt x="0" y="1400555"/>
                </a:moveTo>
                <a:lnTo>
                  <a:pt x="2775458" y="1400555"/>
                </a:lnTo>
                <a:lnTo>
                  <a:pt x="2775458" y="0"/>
                </a:lnTo>
                <a:lnTo>
                  <a:pt x="0" y="0"/>
                </a:lnTo>
                <a:lnTo>
                  <a:pt x="0" y="1400555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782812" y="1439976"/>
          <a:ext cx="8611870" cy="3733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5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6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610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Nifurtimox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29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Benznidazole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9032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Acute/congenital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Infection: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17804" indent="-128270">
                        <a:lnSpc>
                          <a:spcPts val="1885"/>
                        </a:lnSpc>
                        <a:spcBef>
                          <a:spcPts val="240"/>
                        </a:spcBef>
                        <a:buChar char="•"/>
                        <a:tabLst>
                          <a:tab pos="217804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Reduces severity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and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9535">
                        <a:lnSpc>
                          <a:spcPts val="1839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duration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9535" marR="118110">
                        <a:lnSpc>
                          <a:spcPts val="1850"/>
                        </a:lnSpc>
                        <a:spcBef>
                          <a:spcPts val="80"/>
                        </a:spcBef>
                        <a:buChar char="•"/>
                        <a:tabLst>
                          <a:tab pos="217804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Decreases mortality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  70% cure rate in acute  infections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804" indent="-12827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•"/>
                        <a:tabLst>
                          <a:tab pos="21844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Similar efficacy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to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Nifurtimox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745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Chronic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infection: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17804" indent="-128270">
                        <a:lnSpc>
                          <a:spcPct val="100000"/>
                        </a:lnSpc>
                        <a:spcBef>
                          <a:spcPts val="340"/>
                        </a:spcBef>
                        <a:buChar char="•"/>
                        <a:tabLst>
                          <a:tab pos="217804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~20% cure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17804" indent="-128270">
                        <a:lnSpc>
                          <a:spcPct val="100000"/>
                        </a:lnSpc>
                        <a:spcBef>
                          <a:spcPts val="340"/>
                        </a:spcBef>
                        <a:buChar char="•"/>
                        <a:tabLst>
                          <a:tab pos="21844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~60% cure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8689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Common side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effects: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17804" indent="-128270">
                        <a:lnSpc>
                          <a:spcPct val="100000"/>
                        </a:lnSpc>
                        <a:spcBef>
                          <a:spcPts val="340"/>
                        </a:spcBef>
                        <a:buChar char="•"/>
                        <a:tabLst>
                          <a:tab pos="217804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Nausea and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vomiting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07010" indent="-118110">
                        <a:lnSpc>
                          <a:spcPct val="100000"/>
                        </a:lnSpc>
                        <a:buChar char="•"/>
                        <a:tabLst>
                          <a:tab pos="207645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Abdominal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pain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17804" indent="-128270">
                        <a:lnSpc>
                          <a:spcPct val="100000"/>
                        </a:lnSpc>
                        <a:buChar char="•"/>
                        <a:tabLst>
                          <a:tab pos="217804" algn="l"/>
                        </a:tabLst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Weight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loss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17804" indent="-128270">
                        <a:lnSpc>
                          <a:spcPct val="100000"/>
                        </a:lnSpc>
                        <a:buChar char="•"/>
                        <a:tabLst>
                          <a:tab pos="217804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Paresthesia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17804" indent="-128270">
                        <a:lnSpc>
                          <a:spcPct val="100000"/>
                        </a:lnSpc>
                        <a:buChar char="•"/>
                        <a:tabLst>
                          <a:tab pos="217804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Insomnia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17804" indent="-128270">
                        <a:lnSpc>
                          <a:spcPct val="100000"/>
                        </a:lnSpc>
                        <a:spcBef>
                          <a:spcPts val="340"/>
                        </a:spcBef>
                        <a:buChar char="•"/>
                        <a:tabLst>
                          <a:tab pos="21844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Peripheral neuropathy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17804" indent="-128270">
                        <a:lnSpc>
                          <a:spcPct val="100000"/>
                        </a:lnSpc>
                        <a:buChar char="•"/>
                        <a:tabLst>
                          <a:tab pos="21844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Rash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17804" indent="-128270">
                        <a:lnSpc>
                          <a:spcPct val="100000"/>
                        </a:lnSpc>
                        <a:buChar char="•"/>
                        <a:tabLst>
                          <a:tab pos="21844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Granulocytopenia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204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16530" y="944117"/>
            <a:ext cx="71551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Only 2 drugs are currently available for treatment (nifurtimox and</a:t>
            </a:r>
            <a:r>
              <a:rPr kumimoji="0" sz="1600" b="0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benznidazole)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10918" y="5154930"/>
            <a:ext cx="8256270" cy="1089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4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course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drugs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least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60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days,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poses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significant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challenges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terms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compliance and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</a:t>
            </a:r>
            <a:r>
              <a:rPr kumimoji="0" sz="1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success.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evidence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support use of either drug for treatment of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intermediate/chronic </a:t>
            </a:r>
            <a:r>
              <a:rPr kumimoji="0" sz="14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</a:t>
            </a:r>
            <a:r>
              <a:rPr kumimoji="0" sz="14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in</a:t>
            </a:r>
            <a:r>
              <a:rPr kumimoji="0" sz="1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adults.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*please see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supplementary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notes for</a:t>
            </a:r>
            <a:r>
              <a:rPr kumimoji="0" sz="1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dosages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BADE8343-78D7-47F3-80CE-E90378908FEE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5841" y="115316"/>
            <a:ext cx="451929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10" dirty="0">
                <a:solidFill>
                  <a:srgbClr val="FFFFFF"/>
                </a:solidFill>
              </a:rPr>
              <a:t>11.9 </a:t>
            </a:r>
            <a:r>
              <a:rPr sz="2800" b="0" spc="-10" dirty="0">
                <a:solidFill>
                  <a:srgbClr val="FFFFFF"/>
                </a:solidFill>
              </a:rPr>
              <a:t>Prevention </a:t>
            </a:r>
            <a:r>
              <a:rPr sz="2800" b="0" spc="-5" dirty="0">
                <a:solidFill>
                  <a:srgbClr val="FFFFFF"/>
                </a:solidFill>
              </a:rPr>
              <a:t>and</a:t>
            </a:r>
            <a:r>
              <a:rPr sz="2800" b="0" spc="-20" dirty="0">
                <a:solidFill>
                  <a:srgbClr val="FFFFFF"/>
                </a:solidFill>
              </a:rPr>
              <a:t> </a:t>
            </a:r>
            <a:r>
              <a:rPr sz="2800" b="0" spc="-5" dirty="0">
                <a:solidFill>
                  <a:srgbClr val="FFFFFF"/>
                </a:solidFill>
              </a:rPr>
              <a:t>Control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1907541" y="1065987"/>
            <a:ext cx="8187055" cy="1113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2425" marR="0" lvl="0" indent="-340360" algn="l" defTabSz="914400" rtl="0" eaLnBrk="1" fontAlgn="auto" latinLnBrk="0" hangingPunct="1">
              <a:lnSpc>
                <a:spcPts val="216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2425" algn="l"/>
                <a:tab pos="35306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Due to lack of treatments for Chagas disease, emphasis has been</a:t>
            </a:r>
            <a:r>
              <a:rPr kumimoji="0" sz="2000" b="0" i="0" u="none" strike="noStrike" kern="1200" cap="none" spc="-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2425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 control, mainly by use of insecticides on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houses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2425" marR="5080" lvl="0" indent="-340360" algn="l" defTabSz="914400" rtl="0" eaLnBrk="1" fontAlgn="auto" latinLnBrk="0" hangingPunct="1">
              <a:lnSpc>
                <a:spcPct val="80000"/>
              </a:lnSpc>
              <a:spcBef>
                <a:spcPts val="43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2425" algn="l"/>
                <a:tab pos="35306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Insecticide use has proven to be extremely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effective;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notable</a:t>
            </a:r>
            <a:r>
              <a:rPr kumimoji="0" sz="20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spraying 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initiatives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include: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23836" y="4756531"/>
            <a:ext cx="226758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075" marR="5080" lvl="0" indent="-33401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http://www.stanford.edu/class/humbio153/Chagas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Disease/images/clip_image006.jpg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72300" y="2438273"/>
            <a:ext cx="2971800" cy="2227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5394" y="5362143"/>
            <a:ext cx="8278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20574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Spraying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measures, along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thorough bloodbank screening and early  detection/treatment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congenital Chagas disease, have decreased infection</a:t>
            </a:r>
            <a:r>
              <a:rPr kumimoji="0" sz="18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rates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2340" y="2298853"/>
            <a:ext cx="4146550" cy="266763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Southern Cone</a:t>
            </a:r>
            <a:r>
              <a:rPr kumimoji="0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16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Initiative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4640" marR="50165" lvl="0" indent="0" algn="l" defTabSz="914400" rtl="0" eaLnBrk="1" fontAlgn="auto" latinLnBrk="0" hangingPunct="1">
              <a:lnSpc>
                <a:spcPct val="10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1991: participating countries included  Argentina, Bolivia, Brazil, Chile,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Paraguay,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Peru and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Uruguay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Andean and Central American</a:t>
            </a:r>
            <a:r>
              <a:rPr kumimoji="0" sz="1600" b="0" i="0" u="sng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1600" b="0" i="0" u="sng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Initiative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4640" marR="5080" lvl="0" indent="0" algn="l" defTabSz="914400" rtl="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1997: participating countries included  Columbia,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Venezuela,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Peru, Andean 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Ecuador,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Costa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Rica,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Salvador,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Guatemala, Honduras, Mexico, Nicaragua,  and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Panama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18020" y="2432304"/>
            <a:ext cx="2820924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628632" y="2432304"/>
            <a:ext cx="252983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02855" y="2468371"/>
            <a:ext cx="26339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Insecticide spraying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rural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home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205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1570762-E4B6-4351-B7C0-F5625A4C5D28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7736" y="89916"/>
            <a:ext cx="3456432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81728" y="89916"/>
            <a:ext cx="583691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2520" y="191516"/>
            <a:ext cx="380238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5" dirty="0">
                <a:solidFill>
                  <a:srgbClr val="FFFFFF"/>
                </a:solidFill>
              </a:rPr>
              <a:t>11.9 </a:t>
            </a:r>
            <a:r>
              <a:rPr sz="2800" b="0" spc="-5" dirty="0">
                <a:solidFill>
                  <a:srgbClr val="FFFFFF"/>
                </a:solidFill>
              </a:rPr>
              <a:t>Barriers and</a:t>
            </a:r>
            <a:r>
              <a:rPr sz="2800" b="0" spc="5" dirty="0">
                <a:solidFill>
                  <a:srgbClr val="FFFFFF"/>
                </a:solidFill>
              </a:rPr>
              <a:t> </a:t>
            </a:r>
            <a:r>
              <a:rPr sz="2800" b="0" spc="-10" dirty="0">
                <a:solidFill>
                  <a:srgbClr val="FFFFFF"/>
                </a:solidFill>
              </a:rPr>
              <a:t>Needs</a:t>
            </a:r>
            <a:endParaRPr sz="2800" dirty="0"/>
          </a:p>
        </p:txBody>
      </p:sp>
      <p:sp>
        <p:nvSpPr>
          <p:cNvPr id="5" name="object 5"/>
          <p:cNvSpPr/>
          <p:nvPr/>
        </p:nvSpPr>
        <p:spPr>
          <a:xfrm>
            <a:off x="1828800" y="1371600"/>
            <a:ext cx="2819400" cy="403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5394" y="5499609"/>
            <a:ext cx="25660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http://www.lib.uiowa.edu/Hardin/md/pictures22/cdc/PHIL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_2617_lores.jpg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206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8576" y="1092454"/>
            <a:ext cx="5302885" cy="3747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82575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Detection of intermediate/chronic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Chagas  disease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prevalent and more difficult-to-detect</a:t>
            </a:r>
            <a:r>
              <a:rPr kumimoji="0" sz="16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stages,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since vast majority of patients are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asymptomatic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88645" lvl="1" indent="-28702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Detection of acute Chagas disease is key to  effective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328295" lvl="1" indent="-28702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Better diagnostics are needed to enable earlier  detection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Lag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between acute infection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presentation with chronic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be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anywhere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10-30</a:t>
            </a:r>
            <a:r>
              <a:rPr kumimoji="0" sz="16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330200" lvl="1" indent="-28702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Poses great logistical challenges to developing  rigorous clinical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trails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8576" y="4872609"/>
            <a:ext cx="516953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Assessing efficacy of treatments:  conventional serological testing for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</a:t>
            </a: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remain positive for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&gt;5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is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44832BC-2096-4C11-B7D1-B1B62CCB127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207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C3A82-A25B-4A9C-A33F-C43C7E8C042D}"/>
              </a:ext>
            </a:extLst>
          </p:cNvPr>
          <p:cNvSpPr txBox="1"/>
          <p:nvPr/>
        </p:nvSpPr>
        <p:spPr>
          <a:xfrm>
            <a:off x="2933700" y="2617113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Human African Trypanosomiasis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(“Sleeping Sickness”)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D511246-3F04-47EE-94AA-1DD8D1FD7D8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0" y="1016254"/>
            <a:ext cx="370332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Etiologic agent is a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protozoan  parasite in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family  Kinetoplastidae: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541" y="1982469"/>
            <a:ext cx="3782695" cy="1718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62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Trypanosoma brucei</a:t>
            </a:r>
            <a:r>
              <a:rPr kumimoji="0" sz="16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gambiense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(West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African)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Trypanosoma brucei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rhodesiense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(East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African)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Transmitted by the tsetse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fly,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Glossina</a:t>
            </a:r>
            <a:r>
              <a:rPr kumimoji="0" sz="20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spp.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43752" y="955676"/>
            <a:ext cx="3019425" cy="2854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81700" y="4175126"/>
            <a:ext cx="4343400" cy="1920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0563" y="4114800"/>
            <a:ext cx="3438525" cy="200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5254" y="3840861"/>
            <a:ext cx="23323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Cover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illustration. PNAS.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February 4, 2003;</a:t>
            </a:r>
            <a:r>
              <a:rPr kumimoji="0" sz="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100(3).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3741" y="6141517"/>
            <a:ext cx="33851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http://media-2.web.britannica.com/eb-media/99/24099-004-EB15ADB7.jpg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43827" y="6141517"/>
            <a:ext cx="28194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http://studentreader.com/files/africansleepingsicknesscells.jpg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91868" y="4117848"/>
            <a:ext cx="792480" cy="2910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07563" y="4117848"/>
            <a:ext cx="211836" cy="2910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9940" y="4145661"/>
            <a:ext cx="64262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Tsetse</a:t>
            </a:r>
            <a:r>
              <a:rPr kumimoji="0" sz="1000" b="1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Fly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40067" y="976883"/>
            <a:ext cx="1197864" cy="2910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61147" y="976883"/>
            <a:ext cx="211836" cy="2910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96201" y="976883"/>
            <a:ext cx="670559" cy="2910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89977" y="976883"/>
            <a:ext cx="211835" cy="2910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09028" y="1005079"/>
            <a:ext cx="157480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Trypomastigotes in</a:t>
            </a:r>
            <a:r>
              <a:rPr kumimoji="0" sz="10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22976" y="4205986"/>
            <a:ext cx="15741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Trypomastigotes in</a:t>
            </a:r>
            <a:r>
              <a:rPr kumimoji="0" sz="10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01952" y="25907"/>
            <a:ext cx="2319528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49039" y="25907"/>
            <a:ext cx="583692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278280" y="124110"/>
            <a:ext cx="27626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5" dirty="0">
                <a:solidFill>
                  <a:srgbClr val="FFFFFF"/>
                </a:solidFill>
              </a:rPr>
              <a:t>12.1 </a:t>
            </a:r>
            <a:r>
              <a:rPr sz="2800" b="0" spc="-5" dirty="0">
                <a:solidFill>
                  <a:srgbClr val="FFFFFF"/>
                </a:solidFill>
              </a:rPr>
              <a:t>Background</a:t>
            </a:r>
            <a:endParaRPr sz="2800" dirty="0"/>
          </a:p>
        </p:txBody>
      </p:sp>
      <p:sp>
        <p:nvSpPr>
          <p:cNvPr id="22" name="object 22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208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E138680A-51DA-4852-AF99-4278EA3654B5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413103"/>
            <a:ext cx="4580890" cy="33566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500,000 currently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infected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1.5 million DALYs lost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annually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60 million people at risk in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countries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50,000 to 70,000 estimated annual  mortality (&gt;90%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brucei</a:t>
            </a:r>
            <a:r>
              <a:rPr kumimoji="0" sz="2000" b="0" i="1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gambiense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&lt;10%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brucei</a:t>
            </a:r>
            <a:r>
              <a:rPr kumimoji="0" sz="2000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rhodesiense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Localized to Sub-Saharan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Africa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gambiense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sub-species in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NW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rhodesiense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sub-species in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29400" y="1219200"/>
            <a:ext cx="3684524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5179" y="5517592"/>
            <a:ext cx="31349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http://www.medicalecology.org/diseases/print_d_african_trypano.htm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7736" y="89916"/>
            <a:ext cx="5160264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85560" y="89916"/>
            <a:ext cx="583691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97280" y="191516"/>
            <a:ext cx="552069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10" dirty="0">
                <a:solidFill>
                  <a:srgbClr val="FFFFFF"/>
                </a:solidFill>
              </a:rPr>
              <a:t>12.2 </a:t>
            </a:r>
            <a:r>
              <a:rPr sz="2800" b="0" spc="-10" dirty="0">
                <a:solidFill>
                  <a:srgbClr val="FFFFFF"/>
                </a:solidFill>
              </a:rPr>
              <a:t>Disease </a:t>
            </a:r>
            <a:r>
              <a:rPr sz="2800" b="0" spc="-5" dirty="0">
                <a:solidFill>
                  <a:srgbClr val="FFFFFF"/>
                </a:solidFill>
              </a:rPr>
              <a:t>Burden &amp;</a:t>
            </a:r>
            <a:r>
              <a:rPr sz="2800" b="0" spc="20" dirty="0">
                <a:solidFill>
                  <a:srgbClr val="FFFFFF"/>
                </a:solidFill>
              </a:rPr>
              <a:t> </a:t>
            </a:r>
            <a:r>
              <a:rPr sz="2800" b="0" spc="-10" dirty="0">
                <a:solidFill>
                  <a:srgbClr val="FFFFFF"/>
                </a:solidFill>
              </a:rPr>
              <a:t>Distribution</a:t>
            </a:r>
            <a:endParaRPr sz="2800" dirty="0"/>
          </a:p>
        </p:txBody>
      </p:sp>
      <p:sp>
        <p:nvSpPr>
          <p:cNvPr id="8" name="object 8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209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6C376C7-E372-4AA1-A693-DB5E90753550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892" y="295663"/>
            <a:ext cx="545401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1.5 Immunity: </a:t>
            </a:r>
            <a:r>
              <a:rPr kumimoji="0" sz="2500" b="1" i="1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Ascaris</a:t>
            </a:r>
            <a:r>
              <a:rPr kumimoji="0" sz="2500" b="1" i="1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500" b="1" i="1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lumbricoides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8480" y="1127504"/>
            <a:ext cx="8529955" cy="447738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556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Humans acquire only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partial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immunity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re-infection</a:t>
            </a:r>
          </a:p>
          <a:p>
            <a:pPr marL="756285" marR="5715" lvl="1" indent="-2870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Demonstrated in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children where </a:t>
            </a:r>
            <a:r>
              <a:rPr kumimoji="0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Ascaris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hyperendemic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7020" algn="just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Serology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shows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evidence of ongoing inflammatory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processes 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(especially in individuals who developed immunity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compared with susceptible</a:t>
            </a:r>
            <a:r>
              <a:rPr kumimoji="0" sz="22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ones)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635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Humoral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immune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reaction with Th2 response directed  against the migrating larval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</a:t>
            </a:r>
          </a:p>
          <a:p>
            <a:pPr marL="355600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Geographical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variance in immune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spectrum, suggesting  some genetic contribution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immune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system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response  to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F04C320-143B-41CE-936D-0BFD03E77CF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9878" y="6093968"/>
            <a:ext cx="295021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http://www.dpd.cdc.gov/dpdx/HTML/TrypanosomiasisAfrican.htm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341" y="1028157"/>
            <a:ext cx="6445885" cy="221742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fly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Procyclic trypomastigotes in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midgut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Epimastigotes and metacyclic trypomastigotes in salivary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gland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human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host: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3354704" lvl="1" indent="-2870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Trypomastigotes in blood,  lymphatics, and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CSF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intracellular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2378076"/>
            <a:ext cx="4910074" cy="3565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1848" y="89916"/>
            <a:ext cx="1958339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17748" y="89916"/>
            <a:ext cx="583692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74700" y="191516"/>
            <a:ext cx="227667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10" dirty="0">
                <a:solidFill>
                  <a:srgbClr val="FFFFFF"/>
                </a:solidFill>
              </a:rPr>
              <a:t>12.3 </a:t>
            </a:r>
            <a:r>
              <a:rPr sz="2800" b="0" spc="-10" dirty="0">
                <a:solidFill>
                  <a:srgbClr val="FFFFFF"/>
                </a:solidFill>
              </a:rPr>
              <a:t>Life</a:t>
            </a:r>
            <a:r>
              <a:rPr sz="2800" b="0" spc="-85" dirty="0">
                <a:solidFill>
                  <a:srgbClr val="FFFFFF"/>
                </a:solidFill>
              </a:rPr>
              <a:t> </a:t>
            </a:r>
            <a:r>
              <a:rPr sz="2800" b="0" spc="-10" dirty="0">
                <a:solidFill>
                  <a:srgbClr val="FFFFFF"/>
                </a:solidFill>
              </a:rPr>
              <a:t>Cycle</a:t>
            </a:r>
            <a:endParaRPr sz="2800" dirty="0"/>
          </a:p>
        </p:txBody>
      </p:sp>
      <p:sp>
        <p:nvSpPr>
          <p:cNvPr id="8" name="object 8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210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A589172-E380-49AD-935F-2C1CE1C0154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5140" y="4704969"/>
            <a:ext cx="5904230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Early hemolymphatic stage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late meningoencephalitic</a:t>
            </a:r>
            <a:r>
              <a:rPr kumimoji="0" sz="16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09855" lvl="0" indent="-342900" algn="l" defTabSz="914400" rtl="0" eaLnBrk="1" fontAlgn="auto" latinLnBrk="0" hangingPunct="1">
              <a:lnSpc>
                <a:spcPts val="154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infected individuals do not present to medical care until  disease has progressed to meningoencephalitic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8419" lvl="0" indent="-342900" algn="l" defTabSz="914400" rtl="0" eaLnBrk="1" fontAlgn="auto" latinLnBrk="0" hangingPunct="1">
              <a:lnSpc>
                <a:spcPct val="8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Even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cured of the parasite, patients often suffer irreversible  long-term neuropsychiatric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deficits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Vertical transmission can occur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either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sub-species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00" y="1003301"/>
            <a:ext cx="4724400" cy="3240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4038" y="998474"/>
            <a:ext cx="4733925" cy="3249930"/>
          </a:xfrm>
          <a:custGeom>
            <a:avLst/>
            <a:gdLst/>
            <a:ahLst/>
            <a:cxnLst/>
            <a:rect l="l" t="t" r="r" b="b"/>
            <a:pathLst>
              <a:path w="4733925" h="3249929">
                <a:moveTo>
                  <a:pt x="0" y="3249676"/>
                </a:moveTo>
                <a:lnTo>
                  <a:pt x="4733925" y="3249676"/>
                </a:lnTo>
                <a:lnTo>
                  <a:pt x="4733925" y="0"/>
                </a:lnTo>
                <a:lnTo>
                  <a:pt x="0" y="0"/>
                </a:lnTo>
                <a:lnTo>
                  <a:pt x="0" y="32496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0642" y="4374261"/>
            <a:ext cx="26498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http://www.finddiagnostics.org/programs/hat/find_activities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96200" y="1038098"/>
            <a:ext cx="2667000" cy="1798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5828" y="1031875"/>
            <a:ext cx="16865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Trypanosomal</a:t>
            </a:r>
            <a:r>
              <a:rPr kumimoji="0" sz="12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chancre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36154" y="2939033"/>
            <a:ext cx="236029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http://pathmicro.med.sc.edu/parasitology/sleep2.jpg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01432" y="3233953"/>
            <a:ext cx="1961769" cy="2694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62009" y="3229483"/>
            <a:ext cx="1371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Lymphadenopathy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99260" y="62484"/>
            <a:ext cx="5224272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27760" y="190804"/>
            <a:ext cx="567753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10" dirty="0">
                <a:solidFill>
                  <a:srgbClr val="FFFFFF"/>
                </a:solidFill>
              </a:rPr>
              <a:t>12.4 </a:t>
            </a:r>
            <a:r>
              <a:rPr sz="2800" b="0" spc="-10" dirty="0">
                <a:solidFill>
                  <a:srgbClr val="FFFFFF"/>
                </a:solidFill>
              </a:rPr>
              <a:t>Presentation </a:t>
            </a:r>
            <a:r>
              <a:rPr sz="2800" b="0" spc="-5" dirty="0">
                <a:solidFill>
                  <a:srgbClr val="FFFFFF"/>
                </a:solidFill>
              </a:rPr>
              <a:t>&amp; </a:t>
            </a:r>
            <a:r>
              <a:rPr sz="2800" b="0" spc="-15" dirty="0">
                <a:solidFill>
                  <a:srgbClr val="FFFFFF"/>
                </a:solidFill>
              </a:rPr>
              <a:t>Natural</a:t>
            </a:r>
            <a:r>
              <a:rPr sz="2800" b="0" spc="50" dirty="0">
                <a:solidFill>
                  <a:srgbClr val="FFFFFF"/>
                </a:solidFill>
              </a:rPr>
              <a:t> </a:t>
            </a:r>
            <a:r>
              <a:rPr sz="2800" b="0" spc="-10" dirty="0">
                <a:solidFill>
                  <a:srgbClr val="FFFFFF"/>
                </a:solidFill>
              </a:rPr>
              <a:t>History</a:t>
            </a:r>
            <a:endParaRPr sz="2800" dirty="0"/>
          </a:p>
        </p:txBody>
      </p:sp>
      <p:sp>
        <p:nvSpPr>
          <p:cNvPr id="14" name="object 14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211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29219" y="6017768"/>
            <a:ext cx="128968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8"/>
              </a:rPr>
              <a:t>http://pathmicro.med.sc.edu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/parasitology/sleep2.jpg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3E6D498E-CB03-4F23-931F-0CB1650F537A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039115"/>
            <a:ext cx="4710430" cy="215328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115570" lvl="0" indent="-342900" algn="l" defTabSz="914400" rtl="0" eaLnBrk="1" fontAlgn="auto" latinLnBrk="0" hangingPunct="1">
              <a:lnSpc>
                <a:spcPct val="8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Antigenic variation and immune evasion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Variable Surface Glycoprotein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(VSG)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Waves of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parasitemia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Challenge for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vaccine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04139" lvl="0" indent="-342900" algn="l" defTabSz="914400" rtl="0" eaLnBrk="1" fontAlgn="auto" latinLnBrk="0" hangingPunct="1">
              <a:lnSpc>
                <a:spcPts val="1730"/>
              </a:lnSpc>
              <a:spcBef>
                <a:spcPts val="41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Translocation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trypanosomes across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blood-brain-barrier</a:t>
            </a: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(BBB)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80000"/>
              </a:lnSpc>
              <a:spcBef>
                <a:spcPts val="44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CNS histopathology is mainly inflammatory  (non-demyelinating), suggesting immune-  mediated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pathogenesis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8541" y="3167000"/>
            <a:ext cx="393001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	Parasites rarely detected in brain</a:t>
            </a:r>
            <a:r>
              <a:rPr kumimoji="0" sz="14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parenchyma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0400" y="1130300"/>
            <a:ext cx="3276600" cy="207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05574" y="1125475"/>
            <a:ext cx="3286125" cy="2079625"/>
          </a:xfrm>
          <a:custGeom>
            <a:avLst/>
            <a:gdLst/>
            <a:ahLst/>
            <a:cxnLst/>
            <a:rect l="l" t="t" r="r" b="b"/>
            <a:pathLst>
              <a:path w="3286125" h="2079625">
                <a:moveTo>
                  <a:pt x="0" y="2079625"/>
                </a:moveTo>
                <a:lnTo>
                  <a:pt x="3286125" y="2079625"/>
                </a:lnTo>
                <a:lnTo>
                  <a:pt x="3286125" y="0"/>
                </a:lnTo>
                <a:lnTo>
                  <a:pt x="0" y="0"/>
                </a:lnTo>
                <a:lnTo>
                  <a:pt x="0" y="20796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19326" y="3963988"/>
            <a:ext cx="2733675" cy="2009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2368" y="3939540"/>
            <a:ext cx="2602992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5048" y="3939540"/>
            <a:ext cx="252984" cy="347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66595" y="3975861"/>
            <a:ext cx="24174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Brain from deceased </a:t>
            </a:r>
            <a:r>
              <a:rPr kumimoji="0" sz="120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93392" y="6063793"/>
            <a:ext cx="23628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http://pathmicro.med.sc.edu/parasitology/sleep7.jpg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61428" y="6050992"/>
            <a:ext cx="34925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/>
              </a:rPr>
              <a:t>http://classes.midlandstech.com/carterp/Courses/bio225/chap22/Slide16.GIF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1082" y="3307207"/>
            <a:ext cx="201168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Vincendeau and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Boutteille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2006 (see</a:t>
            </a:r>
            <a:r>
              <a:rPr kumimoji="0" sz="8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notes)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97736" y="13717"/>
            <a:ext cx="385114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6445" y="13717"/>
            <a:ext cx="583691" cy="792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97281" y="115316"/>
            <a:ext cx="421449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5" dirty="0">
                <a:solidFill>
                  <a:srgbClr val="FFFFFF"/>
                </a:solidFill>
              </a:rPr>
              <a:t>12.5 </a:t>
            </a:r>
            <a:r>
              <a:rPr sz="2800" b="0" spc="-5" dirty="0">
                <a:solidFill>
                  <a:srgbClr val="FFFFFF"/>
                </a:solidFill>
              </a:rPr>
              <a:t>Immunopathogenesis</a:t>
            </a:r>
            <a:endParaRPr sz="2800" dirty="0"/>
          </a:p>
        </p:txBody>
      </p:sp>
      <p:sp>
        <p:nvSpPr>
          <p:cNvPr id="16" name="object 16"/>
          <p:cNvSpPr/>
          <p:nvPr/>
        </p:nvSpPr>
        <p:spPr>
          <a:xfrm>
            <a:off x="6553200" y="3581336"/>
            <a:ext cx="3810000" cy="24241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212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F221F45-4905-4CA6-853D-E27549CC0CDA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229995"/>
            <a:ext cx="5514340" cy="19164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8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Establish history of residence or travel within  endemic zone, potential exposure to tsetse</a:t>
            </a:r>
            <a:r>
              <a:rPr kumimoji="0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fly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437515" lvl="0" indent="-342900" algn="l" defTabSz="914400" rtl="0" eaLnBrk="1" fontAlgn="auto" latinLnBrk="0" hangingPunct="1">
              <a:lnSpc>
                <a:spcPts val="192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Clinical signs and symptoms are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relatively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non-specific, especially in the early  hemolymphatic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849630" lvl="0" indent="-3429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light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microscopy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“gold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standard”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341" y="3123057"/>
            <a:ext cx="3757929" cy="815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0" lvl="0" indent="0" algn="l" defTabSz="914400" rtl="0" eaLnBrk="1" fontAlgn="auto" latinLnBrk="0" hangingPunct="1">
              <a:lnSpc>
                <a:spcPts val="191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75628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	specific but not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sensitive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ts val="192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Serologic: Card Agglutination  Trypanosomiasis Test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(CATT)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1340" y="3915918"/>
            <a:ext cx="5532120" cy="572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0" lvl="0" indent="0" algn="l" defTabSz="914400" rtl="0" eaLnBrk="1" fontAlgn="auto" latinLnBrk="0" hangingPunct="1">
              <a:lnSpc>
                <a:spcPts val="191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75628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	adequately sensitive and specific; good for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screening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ts val="23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Molecular methods: up to 96%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sensitive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1341" y="4464559"/>
            <a:ext cx="5475605" cy="1059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0" lvl="0" indent="0" algn="l" defTabSz="914400" rtl="0" eaLnBrk="1" fontAlgn="auto" latinLnBrk="0" hangingPunct="1">
              <a:lnSpc>
                <a:spcPts val="191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75628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	mainly experimental; need for field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adaptation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ts val="192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Pressing need for more sensitive and</a:t>
            </a:r>
            <a:r>
              <a:rPr kumimoji="0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specific  diagnostic tests which are feasible in rural  settings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26375" y="1133476"/>
            <a:ext cx="2495550" cy="1838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52029" y="1157479"/>
            <a:ext cx="24352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Analysis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blood samples by 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CATT</a:t>
            </a:r>
            <a:r>
              <a:rPr kumimoji="0" sz="1000" b="1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64500" y="3640137"/>
            <a:ext cx="2133600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59674" y="3635376"/>
            <a:ext cx="2143125" cy="339837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3020" marR="4318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Thick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smear of peripheral blood  </a:t>
            </a: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trypomastigote, Giemsa</a:t>
            </a:r>
            <a:r>
              <a:rPr kumimoji="0" sz="10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stain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87615" y="3078608"/>
            <a:ext cx="203644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1959" marR="5080" lvl="0" indent="-42989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http://www.finddiagnostics.org/programs/hat/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images/serodiagnosis.jpg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12036" y="89916"/>
            <a:ext cx="1965960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05555" y="89916"/>
            <a:ext cx="583692" cy="792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73480" y="191516"/>
            <a:ext cx="236573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10" dirty="0">
                <a:solidFill>
                  <a:srgbClr val="FFFFFF"/>
                </a:solidFill>
              </a:rPr>
              <a:t>12.6 </a:t>
            </a:r>
            <a:r>
              <a:rPr sz="2800" b="0" spc="-10" dirty="0">
                <a:solidFill>
                  <a:srgbClr val="FFFFFF"/>
                </a:solidFill>
              </a:rPr>
              <a:t>Diagnosis</a:t>
            </a:r>
            <a:endParaRPr sz="2800" dirty="0"/>
          </a:p>
        </p:txBody>
      </p:sp>
      <p:sp>
        <p:nvSpPr>
          <p:cNvPr id="15" name="object 15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213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5673" y="5865368"/>
            <a:ext cx="26022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lvl="0" indent="-762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/>
              </a:rPr>
              <a:t>http://www.dpd.cdc.gov/DPDx/images/ParasiteImages/S-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Z/TrypanosomiasisAfrican/Tbrucei_thick_giemsa2.jpg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04A9F6D8-6BCD-47AA-B6E8-3688009E3164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5141" y="955295"/>
            <a:ext cx="5363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Treatments for early-stage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(hemolymphatic):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5141" y="1263143"/>
            <a:ext cx="5379085" cy="19881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756285" marR="5080" lvl="0" indent="-287020" algn="l" defTabSz="914400" rtl="0" eaLnBrk="1" fontAlgn="auto" latinLnBrk="0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Pentamidine – IM administration; adverse effects in  50%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Suramin – IV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administration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-287020" algn="l" defTabSz="914400" rtl="0" eaLnBrk="1" fontAlgn="auto" latinLnBrk="0" hangingPunct="1">
              <a:lnSpc>
                <a:spcPts val="19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Nifurtimox – oral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administration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2179955" lvl="0" indent="-342900" algn="l" defTabSz="914400" rtl="0" eaLnBrk="1" fontAlgn="auto" latinLnBrk="0" hangingPunct="1">
              <a:lnSpc>
                <a:spcPts val="192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Treatments for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late-stage  (meningoencephalitic):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Eflornithine – requires extensive IV dosing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regimen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Melarsoprol – IV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administration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4" y="3224912"/>
            <a:ext cx="4621530" cy="13493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665" marR="226695" lvl="0" indent="-228600" algn="l" defTabSz="914400" rtl="0" eaLnBrk="1" fontAlgn="auto" latinLnBrk="0" hangingPunct="1">
              <a:lnSpc>
                <a:spcPts val="134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effective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medicine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available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</a:t>
            </a:r>
            <a:r>
              <a:rPr kumimoji="0" sz="1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meningoencephalitic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0665" marR="5080" lvl="0" indent="-228600" algn="l" defTabSz="914400" rtl="0" eaLnBrk="1" fontAlgn="auto" latinLnBrk="0" hangingPunct="1">
              <a:lnSpc>
                <a:spcPts val="134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Post-treatment reactive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encephalopathy (PTRE) in</a:t>
            </a:r>
            <a:r>
              <a:rPr kumimoji="0" sz="1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10%  of patients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receiving therapy,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half of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whom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as a  result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0665" marR="320040" lvl="0" indent="-228600" algn="l" defTabSz="914400" rtl="0" eaLnBrk="1" fontAlgn="auto" latinLnBrk="0" hangingPunct="1">
              <a:lnSpc>
                <a:spcPts val="134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Emerging resistance (up to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50% resistance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areas)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5140" y="4546473"/>
            <a:ext cx="5353050" cy="5746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8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Nifurtimox/Eflornithine Combination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Therapy  (NECT)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2340" y="5098237"/>
            <a:ext cx="4939030" cy="1098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ts val="173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Lower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toxicity, less frequent dosing, and</a:t>
            </a:r>
            <a:r>
              <a:rPr kumimoji="0" sz="16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shorter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0" algn="l" defTabSz="914400" rtl="0" eaLnBrk="1" fontAlgn="auto" latinLnBrk="0" hangingPunct="1">
              <a:lnSpc>
                <a:spcPts val="1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regimen than eflornithine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monotherapy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5080" lvl="0" indent="-287020" algn="l" defTabSz="914400" rtl="0" eaLnBrk="1" fontAlgn="auto" latinLnBrk="0" hangingPunct="1">
              <a:lnSpc>
                <a:spcPts val="154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amenable to delivery in resource-limited  settings, although still requires twice daily IV dosing  of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eflornithine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83677" y="1085722"/>
            <a:ext cx="1909572" cy="2359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92440" y="1077467"/>
            <a:ext cx="534924" cy="234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84107" y="1077467"/>
            <a:ext cx="728472" cy="234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069324" y="1077467"/>
            <a:ext cx="172211" cy="234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45906" y="1097026"/>
            <a:ext cx="1001394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Vials of</a:t>
            </a:r>
            <a:r>
              <a:rPr kumimoji="0" sz="800" b="1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melarsoprol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72400" y="4152900"/>
            <a:ext cx="2514600" cy="1835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72400" y="4137660"/>
            <a:ext cx="653796" cy="234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82941" y="4137660"/>
            <a:ext cx="176783" cy="2346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16469" y="4137660"/>
            <a:ext cx="710183" cy="234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83395" y="4137660"/>
            <a:ext cx="167640" cy="2346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07780" y="4137660"/>
            <a:ext cx="1182624" cy="2346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947148" y="4137660"/>
            <a:ext cx="172211" cy="234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26755" y="4158183"/>
            <a:ext cx="220599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Nifurtimox-Eflornithine Combination</a:t>
            </a:r>
            <a:r>
              <a:rPr kumimoji="0" sz="800" b="1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Therapy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56983" y="6050992"/>
            <a:ext cx="23425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2"/>
              </a:rPr>
              <a:t>http://dndi.org/images/stories/nect_dossier_eng.pdf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28761" y="3535807"/>
            <a:ext cx="1802764" cy="39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13"/>
              </a:rPr>
              <a:t>http://www.stanford.edu/class/humbio1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03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/Pa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2001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/t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pano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sis/t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  anpo_files/image023.jpg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14500" y="89916"/>
            <a:ext cx="3511296" cy="792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53355" y="89916"/>
            <a:ext cx="583692" cy="7924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127760" y="191516"/>
            <a:ext cx="385886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5" dirty="0">
                <a:solidFill>
                  <a:srgbClr val="FFFFFF"/>
                </a:solidFill>
              </a:rPr>
              <a:t>12.7 </a:t>
            </a:r>
            <a:r>
              <a:rPr sz="2800" b="0" spc="-5" dirty="0">
                <a:solidFill>
                  <a:srgbClr val="FFFFFF"/>
                </a:solidFill>
              </a:rPr>
              <a:t>Current</a:t>
            </a:r>
            <a:r>
              <a:rPr sz="2800" b="0" spc="-35" dirty="0">
                <a:solidFill>
                  <a:srgbClr val="FFFFFF"/>
                </a:solidFill>
              </a:rPr>
              <a:t> Treatments</a:t>
            </a:r>
            <a:endParaRPr sz="2800" dirty="0"/>
          </a:p>
        </p:txBody>
      </p:sp>
      <p:sp>
        <p:nvSpPr>
          <p:cNvPr id="25" name="object 25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214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4402D750-5778-484B-88FD-90E552DA6C7F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0165" y="944098"/>
            <a:ext cx="6245860" cy="2442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Vector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56285" marR="5080" lvl="1" indent="-287020" algn="l" defTabSz="914400" rtl="0" eaLnBrk="1" fontAlgn="auto" latinLnBrk="0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99085" algn="l"/>
                <a:tab pos="29972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Active surveillance of infected tsetse fly prevalence to  inform vector control</a:t>
            </a:r>
            <a:r>
              <a:rPr kumimoji="0" lang="en-US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efforts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99085" algn="l"/>
                <a:tab pos="29972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Insecticide application (aerial, terrestrial,</a:t>
            </a:r>
            <a:r>
              <a:rPr kumimoji="0" lang="en-US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cattle)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99085" algn="l"/>
                <a:tab pos="29972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Baited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fly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traps</a:t>
            </a:r>
          </a:p>
          <a:p>
            <a:pPr marL="756285" marR="14604" lvl="1" indent="-287020" algn="l" defTabSz="914400" rtl="0" eaLnBrk="1" fontAlgn="auto" latinLnBrk="0" hangingPunct="1">
              <a:lnSpc>
                <a:spcPts val="154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99085" algn="l"/>
                <a:tab pos="29972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Sterile Insect Technique (SIT) relies on the release of  laboratory-raised sterile male flies to compete </a:t>
            </a:r>
            <a:r>
              <a:rPr kumimoji="0" lang="en-US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existing male fly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populations</a:t>
            </a: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7541" y="3125851"/>
            <a:ext cx="5407025" cy="1184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Permethrin-impregnated bed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nets</a:t>
            </a:r>
          </a:p>
          <a:p>
            <a:pPr marL="355600" marR="5080" lvl="0" indent="-342900" algn="l" defTabSz="914400" rtl="0" eaLnBrk="1" fontAlgn="auto" latinLnBrk="0" hangingPunct="1">
              <a:lnSpc>
                <a:spcPts val="192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Avoidance of environmental locations of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  tsetse fly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density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Currently no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vaccine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64740" y="4287393"/>
            <a:ext cx="5206365" cy="9029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Due to both economic and scientific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barriers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ts val="17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VSG is the primary immunogen, however there</a:t>
            </a:r>
            <a:r>
              <a:rPr kumimoji="0" sz="16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5080" lvl="0" indent="0" algn="l" defTabSz="914400" rtl="0" eaLnBrk="1" fontAlgn="auto" latinLnBrk="0" hangingPunct="1">
              <a:lnSpc>
                <a:spcPts val="154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&gt;1000 different possible antigenic variants, making it a  poor vaccine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20100" y="1328801"/>
            <a:ext cx="1714500" cy="152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7381" y="2816733"/>
            <a:ext cx="1483360" cy="391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lvl="0" indent="-254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tt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p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://i.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eho</a:t>
            </a:r>
            <a:r>
              <a:rPr kumimoji="0" sz="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w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.c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o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m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/i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m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age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s/Gl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oba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l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Photo/Articles/5365931/341689- 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main_Full.jpg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61452" y="3794125"/>
            <a:ext cx="1515999" cy="160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17458" y="3807334"/>
            <a:ext cx="9239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Tstetse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fly</a:t>
            </a:r>
            <a:r>
              <a:rPr kumimoji="0" sz="1000" b="1" i="0" u="none" strike="noStrike" kern="1200" cap="none" spc="-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trap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97736" y="89916"/>
            <a:ext cx="4064508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89804" y="89916"/>
            <a:ext cx="583691" cy="792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66800" y="191516"/>
            <a:ext cx="445833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10" dirty="0">
                <a:solidFill>
                  <a:srgbClr val="FFFFFF"/>
                </a:solidFill>
              </a:rPr>
              <a:t>12.8 </a:t>
            </a:r>
            <a:r>
              <a:rPr sz="2800" b="0" spc="-10" dirty="0">
                <a:solidFill>
                  <a:srgbClr val="FFFFFF"/>
                </a:solidFill>
              </a:rPr>
              <a:t>Prevention </a:t>
            </a:r>
            <a:r>
              <a:rPr sz="2800" b="0" spc="-5" dirty="0">
                <a:solidFill>
                  <a:srgbClr val="FFFFFF"/>
                </a:solidFill>
              </a:rPr>
              <a:t>and</a:t>
            </a:r>
            <a:r>
              <a:rPr sz="2800" b="0" spc="-20" dirty="0">
                <a:solidFill>
                  <a:srgbClr val="FFFFFF"/>
                </a:solidFill>
              </a:rPr>
              <a:t> </a:t>
            </a:r>
            <a:r>
              <a:rPr sz="2800" b="0" spc="-5" dirty="0">
                <a:solidFill>
                  <a:srgbClr val="FFFFFF"/>
                </a:solidFill>
              </a:rPr>
              <a:t>Control</a:t>
            </a:r>
            <a:endParaRPr sz="2800" dirty="0"/>
          </a:p>
        </p:txBody>
      </p:sp>
      <p:sp>
        <p:nvSpPr>
          <p:cNvPr id="14" name="object 14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215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44508" y="5484064"/>
            <a:ext cx="126492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 marR="5080" lvl="0" indent="-13589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/>
              </a:rPr>
              <a:t>http://www.fao.org/AG/AGA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Info/foto/paat-trap.jpg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CE63D9F9-4E73-4D68-80DB-9CC435425F42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1" y="955294"/>
            <a:ext cx="5280025" cy="1898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Stigma and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fear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0" indent="-287020" algn="just" defTabSz="914400" rtl="0" eaLnBrk="1" fontAlgn="auto" latinLnBrk="0" hangingPunct="1">
              <a:lnSpc>
                <a:spcPts val="154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“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they catch you with the disease and you cannot  pay for the treatment, they go accusing you by the  state…, the state </a:t>
            </a:r>
            <a:r>
              <a:rPr kumimoji="0" sz="16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even come to </a:t>
            </a:r>
            <a:r>
              <a:rPr kumimoji="0" sz="16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arrest</a:t>
            </a:r>
            <a:r>
              <a:rPr kumimoji="0" sz="1600" b="0" i="1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.”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27100" marR="0" lvl="0" indent="0" algn="just" defTabSz="914400" rtl="0" eaLnBrk="1" fontAlgn="auto" latinLnBrk="0" hangingPunct="1">
              <a:lnSpc>
                <a:spcPts val="15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individual interviewed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Robays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al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,Trop</a:t>
            </a:r>
            <a:r>
              <a:rPr kumimoji="0" sz="1400" b="0" i="1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0" indent="0" algn="just" defTabSz="914400" rtl="0" eaLnBrk="1" fontAlgn="auto" latinLnBrk="0" hangingPunct="1">
              <a:lnSpc>
                <a:spcPts val="15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Health</a:t>
            </a:r>
            <a:r>
              <a:rPr kumimoji="0" sz="1400" b="0" i="1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2007.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642620" lvl="0" indent="-342900" algn="l" defTabSz="914400" rtl="0" eaLnBrk="1" fontAlgn="auto" latinLnBrk="0" hangingPunct="1">
              <a:lnSpc>
                <a:spcPct val="8000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Significant cost and access barriers</a:t>
            </a:r>
            <a:r>
              <a:rPr kumimoji="0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 existing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medications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8541" y="2830194"/>
            <a:ext cx="4820285" cy="7150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9085" marR="5080" lvl="0" indent="-287020" algn="l" defTabSz="914400" rtl="0" eaLnBrk="1" fontAlgn="auto" latinLnBrk="0" hangingPunct="1">
              <a:lnSpc>
                <a:spcPts val="154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	“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Before they will treat [you], you need to have  money, a lot of people die because of the</a:t>
            </a:r>
            <a:r>
              <a:rPr kumimoji="0" sz="1600" b="0" i="1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money.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individual interviewed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Robays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al,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ibid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1341" y="3525089"/>
            <a:ext cx="5283835" cy="260159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53975" lvl="0" indent="-342900" algn="l" defTabSz="914400" rtl="0" eaLnBrk="1" fontAlgn="auto" latinLnBrk="0" hangingPunct="1">
              <a:lnSpc>
                <a:spcPct val="8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Improved surveillance methods to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minimize  cost and labor while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maximizing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field  feasibility and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sensitivity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246505" lvl="0" indent="-342900" algn="l" defTabSz="914400" rtl="0" eaLnBrk="1" fontAlgn="auto" latinLnBrk="0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sensitive and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field-adapted  diagnostics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just" defTabSz="914400" rtl="0" eaLnBrk="1" fontAlgn="auto" latinLnBrk="0" hangingPunct="1">
              <a:lnSpc>
                <a:spcPct val="801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Treatments which are more efficacious and  less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toxic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 treatment of both stages</a:t>
            </a:r>
            <a:r>
              <a:rPr kumimoji="0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infection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206375" lvl="0" indent="-287020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628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	Ideal drugs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penetrate blood-brain barrier, be  orally bioavailable and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heat-stable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43800" y="1182750"/>
            <a:ext cx="2819400" cy="2084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43800" y="3810000"/>
            <a:ext cx="2859024" cy="193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87080" y="3321557"/>
            <a:ext cx="212852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http://www.abdn.ac.uk/ibes/images/vector7.jpg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9336" y="5789168"/>
            <a:ext cx="26441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 marR="5080" lvl="0" indent="-30353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5"/>
              </a:rPr>
              <a:t>http://www.stanford.edu/class/humbio103/ParaSites2001/t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rypanosomiasis/trypanpo_files/image044.jpg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97736" y="89916"/>
            <a:ext cx="3456432" cy="792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81728" y="89916"/>
            <a:ext cx="583691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66800" y="191516"/>
            <a:ext cx="38481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5" dirty="0">
                <a:solidFill>
                  <a:srgbClr val="FFFFFF"/>
                </a:solidFill>
              </a:rPr>
              <a:t>12.9 </a:t>
            </a:r>
            <a:r>
              <a:rPr sz="2800" b="0" spc="-5" dirty="0">
                <a:solidFill>
                  <a:srgbClr val="FFFFFF"/>
                </a:solidFill>
              </a:rPr>
              <a:t>Barriers and</a:t>
            </a:r>
            <a:r>
              <a:rPr sz="2800" b="0" spc="5" dirty="0">
                <a:solidFill>
                  <a:srgbClr val="FFFFFF"/>
                </a:solidFill>
              </a:rPr>
              <a:t> </a:t>
            </a:r>
            <a:r>
              <a:rPr sz="2800" b="0" spc="-10" dirty="0">
                <a:solidFill>
                  <a:srgbClr val="FFFFFF"/>
                </a:solidFill>
              </a:rPr>
              <a:t>Needs</a:t>
            </a:r>
            <a:endParaRPr sz="2800" dirty="0"/>
          </a:p>
        </p:txBody>
      </p:sp>
      <p:sp>
        <p:nvSpPr>
          <p:cNvPr id="12" name="object 12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216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B1940F9E-2676-4E40-A820-C66E16B7B64F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3741" y="1333627"/>
            <a:ext cx="7800975" cy="270971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244475" lvl="0" indent="-342900" algn="l" defTabSz="914400" rtl="0" eaLnBrk="1" fontAlgn="auto" latinLnBrk="0" hangingPunct="1">
              <a:lnSpc>
                <a:spcPts val="238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 Development Partnerships (PDPs) for diagnostics  and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therapeutics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ts val="205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Foundation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Innovative New Diagnostics (FIND):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developing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serologic, molecular, and disease staging</a:t>
            </a:r>
            <a:r>
              <a:rPr kumimoji="0" sz="18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methods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12065" lvl="1" indent="-287020" algn="l" defTabSz="914400" rtl="0" eaLnBrk="1" fontAlgn="auto" latinLnBrk="0" hangingPunct="1">
              <a:lnSpc>
                <a:spcPts val="1939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Drugs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Neglected Diseases Initiative (DNDi): NECT added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WHO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Essential Medicines List in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Re-purposing of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anti-trypanosomal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drug</a:t>
            </a:r>
            <a:r>
              <a:rPr kumimoji="0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ts val="205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Synthesis of molecules based on drugs targeting human proteins</a:t>
            </a:r>
            <a:r>
              <a:rPr kumimoji="0" sz="18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known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trypanosomal</a:t>
            </a:r>
            <a:r>
              <a:rPr kumimoji="0" sz="18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homologues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9400" y="4572000"/>
            <a:ext cx="21336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6026" y="4419600"/>
            <a:ext cx="3686175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7736" y="89916"/>
            <a:ext cx="5702808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28104" y="89916"/>
            <a:ext cx="583691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97281" y="191516"/>
            <a:ext cx="606742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5" dirty="0">
                <a:solidFill>
                  <a:srgbClr val="FFFFFF"/>
                </a:solidFill>
              </a:rPr>
              <a:t>12.9 </a:t>
            </a:r>
            <a:r>
              <a:rPr sz="2800" b="0" spc="-5" dirty="0">
                <a:solidFill>
                  <a:srgbClr val="FFFFFF"/>
                </a:solidFill>
              </a:rPr>
              <a:t>Areas </a:t>
            </a:r>
            <a:r>
              <a:rPr sz="2800" b="0" dirty="0">
                <a:solidFill>
                  <a:srgbClr val="FFFFFF"/>
                </a:solidFill>
              </a:rPr>
              <a:t>of </a:t>
            </a:r>
            <a:r>
              <a:rPr sz="2800" b="0" spc="-10" dirty="0">
                <a:solidFill>
                  <a:srgbClr val="FFFFFF"/>
                </a:solidFill>
              </a:rPr>
              <a:t>Investigation </a:t>
            </a:r>
            <a:r>
              <a:rPr sz="2800" b="0" spc="-5" dirty="0">
                <a:solidFill>
                  <a:srgbClr val="FFFFFF"/>
                </a:solidFill>
              </a:rPr>
              <a:t>&amp;</a:t>
            </a:r>
            <a:r>
              <a:rPr sz="2800" b="0" spc="-10" dirty="0">
                <a:solidFill>
                  <a:srgbClr val="FFFFFF"/>
                </a:solidFill>
              </a:rPr>
              <a:t> </a:t>
            </a:r>
            <a:r>
              <a:rPr sz="2800" b="0" spc="-5" dirty="0">
                <a:solidFill>
                  <a:srgbClr val="FFFFFF"/>
                </a:solidFill>
              </a:rPr>
              <a:t>Progress</a:t>
            </a:r>
            <a:endParaRPr sz="2800" dirty="0"/>
          </a:p>
        </p:txBody>
      </p:sp>
      <p:sp>
        <p:nvSpPr>
          <p:cNvPr id="8" name="object 8"/>
          <p:cNvSpPr/>
          <p:nvPr/>
        </p:nvSpPr>
        <p:spPr>
          <a:xfrm>
            <a:off x="4800600" y="44958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53000" y="4419600"/>
            <a:ext cx="5410200" cy="228600"/>
          </a:xfrm>
          <a:custGeom>
            <a:avLst/>
            <a:gdLst/>
            <a:ahLst/>
            <a:cxnLst/>
            <a:rect l="l" t="t" r="r" b="b"/>
            <a:pathLst>
              <a:path w="5410200" h="228600">
                <a:moveTo>
                  <a:pt x="0" y="228600"/>
                </a:moveTo>
                <a:lnTo>
                  <a:pt x="5410200" y="228600"/>
                </a:lnTo>
                <a:lnTo>
                  <a:pt x="5410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73591" y="6522033"/>
            <a:ext cx="700405" cy="42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217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FF56E5E-46C7-409D-A6F3-93699952652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0" y="1409294"/>
            <a:ext cx="3152140" cy="189738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Native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6385" marR="173990" lvl="1" indent="-286385" algn="r" defTabSz="914400" rtl="0" eaLnBrk="1" fontAlgn="auto" latinLnBrk="0" hangingPunct="1">
              <a:lnSpc>
                <a:spcPts val="1825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286385" algn="l"/>
                <a:tab pos="287020" algn="l"/>
              </a:tabLst>
              <a:defRPr/>
            </a:pP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Necator americanus</a:t>
            </a: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220979" lvl="0" indent="0" algn="r" defTabSz="914400" rtl="0" eaLnBrk="1" fontAlgn="auto" latinLnBrk="0" hangingPunct="1">
              <a:lnSpc>
                <a:spcPts val="18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Ancylostoma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duodenale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Zoonotic</a:t>
            </a:r>
          </a:p>
          <a:p>
            <a:pPr marL="756285" marR="5080" lvl="1" indent="-287020" algn="l" defTabSz="914400" rtl="0" eaLnBrk="1" fontAlgn="auto" latinLnBrk="0" hangingPunct="1">
              <a:lnSpc>
                <a:spcPts val="173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Ancylostoma </a:t>
            </a:r>
            <a:r>
              <a:rPr kumimoji="0" sz="16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braziliense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Ancylostoma caninum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Uncinaria</a:t>
            </a:r>
            <a:r>
              <a:rPr kumimoji="0" sz="16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stenocephala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540" y="3308730"/>
            <a:ext cx="3175000" cy="8801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5080" lvl="0" indent="-342900" algn="just" defTabSz="914400" rtl="0" eaLnBrk="1" fontAlgn="auto" latinLnBrk="0" hangingPunct="1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Both native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zoonotic  forms enter human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hosts  through skin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penetration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4740" y="4189858"/>
            <a:ext cx="2976245" cy="14154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9085" marR="209550" lvl="0" indent="-287020" algn="l" defTabSz="914400" rtl="0" eaLnBrk="1" fontAlgn="auto" latinLnBrk="0" hangingPunct="1">
              <a:lnSpc>
                <a:spcPts val="173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 only native species can  enter the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5080" lvl="0" indent="-287020" algn="l" defTabSz="914400" rtl="0" eaLnBrk="1" fontAlgn="auto" latinLnBrk="0" hangingPunct="1">
              <a:lnSpc>
                <a:spcPct val="9010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Zoonotic species perish in  human epidermis, hallmarked  by the “creeping”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eruption of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cutaneous larva migrans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9175" y="4141090"/>
            <a:ext cx="3930650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92100" lvl="0" indent="-3435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estimated 500-750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million  native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cases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globally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Comparatively few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deaths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(~65,000)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353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 million disability-adjusted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life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years lost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annually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29173" y="2362200"/>
            <a:ext cx="386080" cy="304800"/>
          </a:xfrm>
          <a:custGeom>
            <a:avLst/>
            <a:gdLst/>
            <a:ahLst/>
            <a:cxnLst/>
            <a:rect l="l" t="t" r="r" b="b"/>
            <a:pathLst>
              <a:path w="386079" h="304800">
                <a:moveTo>
                  <a:pt x="271525" y="0"/>
                </a:moveTo>
                <a:lnTo>
                  <a:pt x="271525" y="76200"/>
                </a:lnTo>
                <a:lnTo>
                  <a:pt x="0" y="76200"/>
                </a:lnTo>
                <a:lnTo>
                  <a:pt x="0" y="228600"/>
                </a:lnTo>
                <a:lnTo>
                  <a:pt x="271525" y="228600"/>
                </a:lnTo>
                <a:lnTo>
                  <a:pt x="271525" y="304800"/>
                </a:lnTo>
                <a:lnTo>
                  <a:pt x="385825" y="152400"/>
                </a:lnTo>
                <a:lnTo>
                  <a:pt x="271525" y="0"/>
                </a:lnTo>
                <a:close/>
              </a:path>
            </a:pathLst>
          </a:custGeom>
          <a:solidFill>
            <a:srgbClr val="FFFD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00662" y="24384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28575">
            <a:solidFill>
              <a:srgbClr val="FFFD7B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57800" y="2438400"/>
            <a:ext cx="14604" cy="152400"/>
          </a:xfrm>
          <a:custGeom>
            <a:avLst/>
            <a:gdLst/>
            <a:ahLst/>
            <a:cxnLst/>
            <a:rect l="l" t="t" r="r" b="b"/>
            <a:pathLst>
              <a:path w="14604" h="152400">
                <a:moveTo>
                  <a:pt x="0" y="152400"/>
                </a:moveTo>
                <a:lnTo>
                  <a:pt x="14287" y="152400"/>
                </a:lnTo>
                <a:lnTo>
                  <a:pt x="14287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D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29173" y="2362200"/>
            <a:ext cx="386080" cy="304800"/>
          </a:xfrm>
          <a:custGeom>
            <a:avLst/>
            <a:gdLst/>
            <a:ahLst/>
            <a:cxnLst/>
            <a:rect l="l" t="t" r="r" b="b"/>
            <a:pathLst>
              <a:path w="386079" h="304800">
                <a:moveTo>
                  <a:pt x="271525" y="0"/>
                </a:moveTo>
                <a:lnTo>
                  <a:pt x="271525" y="76200"/>
                </a:lnTo>
                <a:lnTo>
                  <a:pt x="0" y="76200"/>
                </a:lnTo>
                <a:lnTo>
                  <a:pt x="0" y="228600"/>
                </a:lnTo>
                <a:lnTo>
                  <a:pt x="271525" y="228600"/>
                </a:lnTo>
                <a:lnTo>
                  <a:pt x="271525" y="304800"/>
                </a:lnTo>
                <a:lnTo>
                  <a:pt x="385825" y="152400"/>
                </a:lnTo>
                <a:lnTo>
                  <a:pt x="271525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86376" y="2438400"/>
            <a:ext cx="28575" cy="152400"/>
          </a:xfrm>
          <a:custGeom>
            <a:avLst/>
            <a:gdLst/>
            <a:ahLst/>
            <a:cxnLst/>
            <a:rect l="l" t="t" r="r" b="b"/>
            <a:pathLst>
              <a:path w="28575" h="152400">
                <a:moveTo>
                  <a:pt x="0" y="152400"/>
                </a:moveTo>
                <a:lnTo>
                  <a:pt x="28575" y="152400"/>
                </a:lnTo>
                <a:lnTo>
                  <a:pt x="28575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53037" y="2433638"/>
            <a:ext cx="24130" cy="161925"/>
          </a:xfrm>
          <a:custGeom>
            <a:avLst/>
            <a:gdLst/>
            <a:ahLst/>
            <a:cxnLst/>
            <a:rect l="l" t="t" r="r" b="b"/>
            <a:pathLst>
              <a:path w="24129" h="161925">
                <a:moveTo>
                  <a:pt x="0" y="161925"/>
                </a:moveTo>
                <a:lnTo>
                  <a:pt x="23812" y="161925"/>
                </a:lnTo>
                <a:lnTo>
                  <a:pt x="23812" y="0"/>
                </a:lnTo>
                <a:lnTo>
                  <a:pt x="0" y="0"/>
                </a:lnTo>
                <a:lnTo>
                  <a:pt x="0" y="161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91200" y="1295401"/>
            <a:ext cx="4572000" cy="2466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14500" y="89916"/>
            <a:ext cx="5210556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52616" y="89916"/>
            <a:ext cx="583691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30924" y="191516"/>
            <a:ext cx="555496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5" dirty="0">
                <a:solidFill>
                  <a:srgbClr val="FFFFFF"/>
                </a:solidFill>
              </a:rPr>
              <a:t>13.1 </a:t>
            </a:r>
            <a:r>
              <a:rPr sz="2800" b="0" spc="-5" dirty="0">
                <a:solidFill>
                  <a:srgbClr val="FFFFFF"/>
                </a:solidFill>
              </a:rPr>
              <a:t>Background and</a:t>
            </a:r>
            <a:r>
              <a:rPr sz="2800" b="0" dirty="0">
                <a:solidFill>
                  <a:srgbClr val="FFFFFF"/>
                </a:solidFill>
              </a:rPr>
              <a:t> </a:t>
            </a:r>
            <a:r>
              <a:rPr sz="2800" b="0" spc="-5" dirty="0">
                <a:solidFill>
                  <a:srgbClr val="FFFFFF"/>
                </a:solidFill>
              </a:rPr>
              <a:t>Epidemiology</a:t>
            </a:r>
            <a:endParaRPr sz="28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28382" y="3611956"/>
            <a:ext cx="887094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Diemert et al.</a:t>
            </a:r>
            <a:r>
              <a:rPr kumimoji="0" sz="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2008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D9DB05A4-5305-48ED-92F0-8A335C78B2D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295147"/>
            <a:ext cx="3392170" cy="426656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Humans are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definitive  host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N. americanus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 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duodenale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>
                <a:tab pos="756285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Rare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cases in other</a:t>
            </a:r>
            <a:r>
              <a:rPr kumimoji="0" sz="1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mammals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311150" lvl="0" indent="-342900" algn="l" defTabSz="914400" rtl="0" eaLnBrk="1" fontAlgn="auto" latinLnBrk="0" hangingPunct="1">
              <a:lnSpc>
                <a:spcPts val="1939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Third-stage larvae (L3)  penetrate human skin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ground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451484" lvl="0" indent="-342900" algn="l" defTabSz="914400" rtl="0" eaLnBrk="1" fontAlgn="auto" latinLnBrk="0" hangingPunct="1">
              <a:lnSpc>
                <a:spcPts val="1939"/>
              </a:lnSpc>
              <a:spcBef>
                <a:spcPts val="44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enter lymphatic or  circulatory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system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34925" lvl="0" indent="-342900" algn="l" defTabSz="914400" rtl="0" eaLnBrk="1" fontAlgn="auto" latinLnBrk="0" hangingPunct="1">
              <a:lnSpc>
                <a:spcPts val="1939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Exit through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alveolae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(lungs), and ascend bronchial  tree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epiglottis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  are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swallowed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366395" lvl="0" indent="-342900" algn="l" defTabSz="914400" rtl="0" eaLnBrk="1" fontAlgn="auto" latinLnBrk="0" hangingPunct="1">
              <a:lnSpc>
                <a:spcPts val="1939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life spent in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proximal  small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shed in feces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78979" y="5517592"/>
            <a:ext cx="62166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www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.c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d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c.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go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v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1" y="1600200"/>
            <a:ext cx="4968875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7737" y="89916"/>
            <a:ext cx="1958339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83635" y="89916"/>
            <a:ext cx="583692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6800" y="191516"/>
            <a:ext cx="23507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10" dirty="0">
                <a:solidFill>
                  <a:srgbClr val="FFFFFF"/>
                </a:solidFill>
              </a:rPr>
              <a:t>13.2 </a:t>
            </a:r>
            <a:r>
              <a:rPr sz="2800" b="0" spc="-10" dirty="0">
                <a:solidFill>
                  <a:srgbClr val="FFFFFF"/>
                </a:solidFill>
              </a:rPr>
              <a:t>Life</a:t>
            </a:r>
            <a:r>
              <a:rPr sz="2800" b="0" spc="-85" dirty="0">
                <a:solidFill>
                  <a:srgbClr val="FFFFFF"/>
                </a:solidFill>
              </a:rPr>
              <a:t> </a:t>
            </a:r>
            <a:r>
              <a:rPr sz="2800" b="0" spc="-10" dirty="0">
                <a:solidFill>
                  <a:srgbClr val="FFFFFF"/>
                </a:solidFill>
              </a:rPr>
              <a:t>Cycle</a:t>
            </a:r>
            <a:endParaRPr sz="28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7091F5-E11F-497D-9E72-AD254F5B609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061" y="294021"/>
            <a:ext cx="542607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400" dirty="0">
                <a:solidFill>
                  <a:srgbClr val="FFFFFF"/>
                </a:solidFill>
              </a:rPr>
              <a:t>1.6 </a:t>
            </a:r>
            <a:r>
              <a:rPr sz="2400" spc="-5" dirty="0">
                <a:solidFill>
                  <a:srgbClr val="FFFFFF"/>
                </a:solidFill>
              </a:rPr>
              <a:t>Diagnosis: </a:t>
            </a:r>
            <a:r>
              <a:rPr sz="2500" i="1" spc="-55" dirty="0">
                <a:solidFill>
                  <a:srgbClr val="FFFFFF"/>
                </a:solidFill>
              </a:rPr>
              <a:t>Ascaris</a:t>
            </a:r>
            <a:r>
              <a:rPr sz="2500" i="1" spc="-50" dirty="0">
                <a:solidFill>
                  <a:srgbClr val="FFFFFF"/>
                </a:solidFill>
              </a:rPr>
              <a:t> </a:t>
            </a:r>
            <a:r>
              <a:rPr sz="2500" i="1" spc="-60" dirty="0">
                <a:solidFill>
                  <a:srgbClr val="FFFFFF"/>
                </a:solidFill>
              </a:rPr>
              <a:t>lumbricoides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614107" y="1075891"/>
            <a:ext cx="8529955" cy="384464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Passage of worms in stool</a:t>
            </a:r>
            <a:r>
              <a:rPr kumimoji="0" lang="en-CA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even through nose, mouth or anus during sleep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in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faeces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Fertile eggs measure 45 x 60 μm – contains unsegmented</a:t>
            </a:r>
            <a:r>
              <a:rPr kumimoji="0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embryo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Non-fertile eggs measure 40 x 90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μm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 definition of heavy infection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 50,000 eggs/g of</a:t>
            </a:r>
            <a:r>
              <a:rPr kumimoji="0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faeces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</a:t>
            </a:r>
            <a:r>
              <a:rPr kumimoji="0" sz="22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eosinophilia</a:t>
            </a:r>
            <a:r>
              <a:rPr kumimoji="0" sz="22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200" b="0" i="0" u="none" strike="noStrike" kern="1200" cap="none" spc="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larval</a:t>
            </a:r>
            <a:r>
              <a:rPr kumimoji="0" sz="2200" b="0" i="0" u="none" strike="noStrike" kern="1200" cap="none" spc="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ascaris,</a:t>
            </a:r>
            <a:r>
              <a:rPr kumimoji="0" sz="2200" b="0" i="0" u="none" strike="noStrike" kern="1200" cap="none" spc="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</a:t>
            </a:r>
            <a:r>
              <a:rPr kumimoji="0" sz="22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</a:t>
            </a:r>
            <a:r>
              <a:rPr kumimoji="0" sz="22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200" b="0" i="0" u="none" strike="noStrike" kern="1200" cap="none" spc="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</a:t>
            </a:r>
            <a:r>
              <a:rPr kumimoji="0" sz="22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  <a:r>
              <a:rPr kumimoji="0" sz="22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(then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suspect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Toxocara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Strongyloides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spp.</a:t>
            </a:r>
            <a:r>
              <a:rPr kumimoji="0" sz="2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  <a:tab pos="2147570" algn="l"/>
                <a:tab pos="3505835" algn="l"/>
                <a:tab pos="4272280" algn="l"/>
                <a:tab pos="5304790" algn="l"/>
                <a:tab pos="5682615" algn="l"/>
                <a:tab pos="7010400" algn="l"/>
                <a:tab pos="824357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Rad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ograp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y: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ndri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better visualized by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</a:t>
            </a:r>
            <a:r>
              <a:rPr kumimoji="0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scans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80990" y="2249015"/>
            <a:ext cx="2017648" cy="189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55936" y="4285533"/>
            <a:ext cx="2419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http://3.bp.blogspot.com/_lWVA0qu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uxNE/TRQ7cdxnTXI/AAAAAAAAABY/udlS 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rGQ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U/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arisIn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Nose.j 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pg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82AE88E-C345-4EAC-9791-24BAC1AF2B4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1" y="1066546"/>
            <a:ext cx="3611879" cy="285270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422275" lvl="0" indent="-342900" algn="l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 symptoms occur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parasites access intestinal  vessels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Iron-deficiency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anemia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700" algn="l"/>
                <a:tab pos="1156335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Please see slide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Malnutrition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700" algn="l"/>
                <a:tab pos="115633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Hypoalbuminemia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edema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266065" lvl="2" indent="-228600" algn="l" defTabSz="914400" rtl="0" eaLnBrk="1" fontAlgn="auto" latinLnBrk="0" hangingPunct="1">
              <a:lnSpc>
                <a:spcPts val="151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700" algn="l"/>
                <a:tab pos="115633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 in secondary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cognitive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defects in</a:t>
            </a:r>
            <a:r>
              <a:rPr kumimoji="0" sz="14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children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Wanaka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Syndrome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ts val="1595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700" algn="l"/>
                <a:tab pos="1156335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Resulting from oral ingestion</a:t>
            </a:r>
            <a:r>
              <a:rPr kumimoji="0" sz="14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0" indent="0" algn="l" defTabSz="914400" rtl="0" eaLnBrk="1" fontAlgn="auto" latinLnBrk="0" hangingPunct="1">
              <a:lnSpc>
                <a:spcPts val="15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9394" y="3862807"/>
            <a:ext cx="1935480" cy="7296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40665" algn="l"/>
                <a:tab pos="24130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Cough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40665" algn="l"/>
                <a:tab pos="24130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Esophageal</a:t>
            </a:r>
            <a:r>
              <a:rPr kumimoji="0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itchiness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13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40665" algn="l"/>
                <a:tab pos="24130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Hoarseness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7541" y="4593718"/>
            <a:ext cx="3683635" cy="7943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Cutaneous larva migrans is a  hallmark of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braziliense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but</a:t>
            </a:r>
            <a:r>
              <a:rPr kumimoji="0" sz="18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duodenale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N.</a:t>
            </a:r>
            <a:r>
              <a:rPr kumimoji="0" sz="18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americanus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91526" y="4584637"/>
            <a:ext cx="1862074" cy="1303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89138" y="5987593"/>
            <a:ext cx="150114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Heukelbach and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Feldmeier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2008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72200" y="4953000"/>
            <a:ext cx="1066800" cy="457200"/>
          </a:xfrm>
          <a:custGeom>
            <a:avLst/>
            <a:gdLst/>
            <a:ahLst/>
            <a:cxnLst/>
            <a:rect l="l" t="t" r="r" b="b"/>
            <a:pathLst>
              <a:path w="1066800" h="457200">
                <a:moveTo>
                  <a:pt x="800100" y="0"/>
                </a:moveTo>
                <a:lnTo>
                  <a:pt x="800100" y="114300"/>
                </a:lnTo>
                <a:lnTo>
                  <a:pt x="0" y="114300"/>
                </a:lnTo>
                <a:lnTo>
                  <a:pt x="133350" y="228600"/>
                </a:lnTo>
                <a:lnTo>
                  <a:pt x="0" y="342900"/>
                </a:lnTo>
                <a:lnTo>
                  <a:pt x="800100" y="342900"/>
                </a:lnTo>
                <a:lnTo>
                  <a:pt x="800100" y="457200"/>
                </a:lnTo>
                <a:lnTo>
                  <a:pt x="1066800" y="228600"/>
                </a:lnTo>
                <a:lnTo>
                  <a:pt x="800100" y="0"/>
                </a:lnTo>
                <a:close/>
              </a:path>
            </a:pathLst>
          </a:custGeom>
          <a:solidFill>
            <a:srgbClr val="FFFD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72200" y="4953000"/>
            <a:ext cx="1066800" cy="457200"/>
          </a:xfrm>
          <a:custGeom>
            <a:avLst/>
            <a:gdLst/>
            <a:ahLst/>
            <a:cxnLst/>
            <a:rect l="l" t="t" r="r" b="b"/>
            <a:pathLst>
              <a:path w="1066800" h="457200">
                <a:moveTo>
                  <a:pt x="0" y="114300"/>
                </a:moveTo>
                <a:lnTo>
                  <a:pt x="800100" y="114300"/>
                </a:lnTo>
                <a:lnTo>
                  <a:pt x="800100" y="0"/>
                </a:lnTo>
                <a:lnTo>
                  <a:pt x="1066800" y="228600"/>
                </a:lnTo>
                <a:lnTo>
                  <a:pt x="800100" y="457200"/>
                </a:lnTo>
                <a:lnTo>
                  <a:pt x="800100" y="342900"/>
                </a:lnTo>
                <a:lnTo>
                  <a:pt x="0" y="342900"/>
                </a:lnTo>
                <a:lnTo>
                  <a:pt x="133350" y="228600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0" y="2590800"/>
            <a:ext cx="1066800" cy="457200"/>
          </a:xfrm>
          <a:custGeom>
            <a:avLst/>
            <a:gdLst/>
            <a:ahLst/>
            <a:cxnLst/>
            <a:rect l="l" t="t" r="r" b="b"/>
            <a:pathLst>
              <a:path w="1066800" h="457200">
                <a:moveTo>
                  <a:pt x="800100" y="0"/>
                </a:moveTo>
                <a:lnTo>
                  <a:pt x="800100" y="114300"/>
                </a:lnTo>
                <a:lnTo>
                  <a:pt x="0" y="114300"/>
                </a:lnTo>
                <a:lnTo>
                  <a:pt x="133350" y="228600"/>
                </a:lnTo>
                <a:lnTo>
                  <a:pt x="0" y="342900"/>
                </a:lnTo>
                <a:lnTo>
                  <a:pt x="800100" y="342900"/>
                </a:lnTo>
                <a:lnTo>
                  <a:pt x="800100" y="457200"/>
                </a:lnTo>
                <a:lnTo>
                  <a:pt x="1066800" y="228600"/>
                </a:lnTo>
                <a:lnTo>
                  <a:pt x="800100" y="0"/>
                </a:lnTo>
                <a:close/>
              </a:path>
            </a:pathLst>
          </a:custGeom>
          <a:solidFill>
            <a:srgbClr val="FFFD7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0" y="2590800"/>
            <a:ext cx="1066800" cy="457200"/>
          </a:xfrm>
          <a:custGeom>
            <a:avLst/>
            <a:gdLst/>
            <a:ahLst/>
            <a:cxnLst/>
            <a:rect l="l" t="t" r="r" b="b"/>
            <a:pathLst>
              <a:path w="1066800" h="457200">
                <a:moveTo>
                  <a:pt x="0" y="114300"/>
                </a:moveTo>
                <a:lnTo>
                  <a:pt x="800100" y="114300"/>
                </a:lnTo>
                <a:lnTo>
                  <a:pt x="800100" y="0"/>
                </a:lnTo>
                <a:lnTo>
                  <a:pt x="1066800" y="228600"/>
                </a:lnTo>
                <a:lnTo>
                  <a:pt x="800100" y="457200"/>
                </a:lnTo>
                <a:lnTo>
                  <a:pt x="800100" y="342900"/>
                </a:lnTo>
                <a:lnTo>
                  <a:pt x="0" y="342900"/>
                </a:lnTo>
                <a:lnTo>
                  <a:pt x="133350" y="228600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01000" y="1536573"/>
            <a:ext cx="1600200" cy="2471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32204" y="74676"/>
            <a:ext cx="1568196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31009" y="74676"/>
            <a:ext cx="1857755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19373" y="74676"/>
            <a:ext cx="926591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6572" y="74676"/>
            <a:ext cx="594360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02123" y="74676"/>
            <a:ext cx="3617976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21080" y="174752"/>
            <a:ext cx="716620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10" dirty="0">
                <a:solidFill>
                  <a:srgbClr val="FFFFFF"/>
                </a:solidFill>
              </a:rPr>
              <a:t>13.3 </a:t>
            </a:r>
            <a:r>
              <a:rPr sz="2800" b="0" spc="-10" dirty="0">
                <a:solidFill>
                  <a:srgbClr val="FFFFFF"/>
                </a:solidFill>
              </a:rPr>
              <a:t>Native </a:t>
            </a:r>
            <a:r>
              <a:rPr sz="2800" b="0" spc="-5" dirty="0">
                <a:solidFill>
                  <a:srgbClr val="FFFFFF"/>
                </a:solidFill>
              </a:rPr>
              <a:t>Hookworms: Clinical</a:t>
            </a:r>
            <a:r>
              <a:rPr sz="2800" b="0" spc="-75" dirty="0">
                <a:solidFill>
                  <a:srgbClr val="FFFFFF"/>
                </a:solidFill>
              </a:rPr>
              <a:t> </a:t>
            </a:r>
            <a:r>
              <a:rPr sz="2800" b="0" spc="-5" dirty="0">
                <a:solidFill>
                  <a:srgbClr val="FFFFFF"/>
                </a:solidFill>
              </a:rPr>
              <a:t>Presentation</a:t>
            </a:r>
            <a:endParaRPr sz="2800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85759" y="4082035"/>
            <a:ext cx="62166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/>
              </a:rPr>
              <a:t>www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/>
              </a:rPr>
              <a:t>.c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/>
              </a:rPr>
              <a:t>d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/>
              </a:rPr>
              <a:t>c.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/>
              </a:rPr>
              <a:t>go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9"/>
              </a:rPr>
              <a:t>v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49EEF35C-8901-4AD0-89DD-CA67F396A59C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8016" y="1600200"/>
            <a:ext cx="4745863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74305" y="4907661"/>
            <a:ext cx="79692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Hotez et al.</a:t>
            </a:r>
            <a:r>
              <a:rPr kumimoji="0" sz="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2005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5459" y="74676"/>
            <a:ext cx="3857244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63312" y="74676"/>
            <a:ext cx="1633727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88720" y="174752"/>
            <a:ext cx="53746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5" dirty="0">
                <a:solidFill>
                  <a:srgbClr val="FFFFFF"/>
                </a:solidFill>
              </a:rPr>
              <a:t>13.3 </a:t>
            </a:r>
            <a:r>
              <a:rPr sz="2800" b="0" spc="-5" dirty="0">
                <a:solidFill>
                  <a:srgbClr val="FFFFFF"/>
                </a:solidFill>
              </a:rPr>
              <a:t>Clinical Presentation:</a:t>
            </a:r>
            <a:r>
              <a:rPr sz="2800" b="0" spc="-20" dirty="0">
                <a:solidFill>
                  <a:srgbClr val="FFFFFF"/>
                </a:solidFill>
              </a:rPr>
              <a:t> </a:t>
            </a:r>
            <a:r>
              <a:rPr sz="2800" b="0" spc="-5" dirty="0">
                <a:solidFill>
                  <a:srgbClr val="FFFFFF"/>
                </a:solidFill>
              </a:rPr>
              <a:t>Anemia</a:t>
            </a:r>
            <a:endParaRPr sz="280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7540" y="1180558"/>
            <a:ext cx="3500120" cy="207835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Iron-deficiency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anemia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70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parasites consume  blood and iron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217170" lvl="1" indent="-28702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Insufficient iron results in an  inability to deliver enough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oxygen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tissues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Common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64739" y="3235095"/>
            <a:ext cx="3103880" cy="17811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Pale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skin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Fatigue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Weakness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Dizziness/light-headedness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Cold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extremities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Arrhythmia (if extreme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anemia)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7541" y="5049774"/>
            <a:ext cx="35553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Severity of the anemia is  proportional to the burden</a:t>
            </a:r>
            <a:r>
              <a:rPr kumimoji="0" sz="2000" b="0" i="1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infection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4051B8B-C79F-43EB-BFBF-C15B92CE180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3741" y="1324247"/>
            <a:ext cx="4520565" cy="39927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Microscopy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definitive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seen in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feces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386080" lvl="1" indent="-287020" algn="l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of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N. americanus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 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duodenale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similar  morphologically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 of eggs is proportional</a:t>
            </a:r>
            <a:r>
              <a:rPr kumimoji="0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 the burden of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 blood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Microcytic RBCs (MCV &lt;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76)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492125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Eosinophilia (suggesting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Th2  response)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86600" y="1219200"/>
            <a:ext cx="26670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66964" y="3535807"/>
            <a:ext cx="906144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Bethany et al.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2006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86600" y="3962400"/>
            <a:ext cx="2692400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7736" y="89916"/>
            <a:ext cx="1965960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91255" y="89916"/>
            <a:ext cx="583692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6801" y="191516"/>
            <a:ext cx="235902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10" dirty="0">
                <a:solidFill>
                  <a:srgbClr val="FFFFFF"/>
                </a:solidFill>
              </a:rPr>
              <a:t>13.4 </a:t>
            </a:r>
            <a:r>
              <a:rPr sz="2800" b="0" spc="-10" dirty="0">
                <a:solidFill>
                  <a:srgbClr val="FFFFFF"/>
                </a:solidFill>
              </a:rPr>
              <a:t>Diagnosis</a:t>
            </a:r>
            <a:endParaRPr sz="280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45882" y="6050992"/>
            <a:ext cx="96329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6"/>
              </a:rPr>
              <a:t>www.medscape.com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885D5049-1A8A-4BC8-88AF-3E567EE694AC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0" y="943176"/>
            <a:ext cx="6805930" cy="197103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Therapeutic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Intervention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Benzimidazole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antihelmintics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20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700" algn="l"/>
                <a:tab pos="115633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Albendazole – most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efficacious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700" algn="l"/>
                <a:tab pos="115633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Mebendazole –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second-line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Pyrantel pamoate is also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second-line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 single-dose cure rates; cheap (2 cents per</a:t>
            </a:r>
            <a:r>
              <a:rPr kumimoji="0" sz="20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541" y="4732426"/>
            <a:ext cx="7724775" cy="13933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Prevention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Increased sanitation and access to clean</a:t>
            </a:r>
            <a:r>
              <a:rPr kumimoji="0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7020" algn="l" defTabSz="914400" rtl="0" eaLnBrk="1" fontAlgn="auto" latinLnBrk="0" hangingPunct="1">
              <a:lnSpc>
                <a:spcPts val="216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School “deworming”: yearly administration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drugs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children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(high risk population for being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infected)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62201" y="3124239"/>
          <a:ext cx="7343775" cy="1495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023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b="1" spc="5" dirty="0">
                          <a:latin typeface="Arial"/>
                          <a:cs typeface="Arial"/>
                        </a:rPr>
                        <a:t>Drug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b="1" spc="-20" dirty="0">
                          <a:latin typeface="Arial"/>
                          <a:cs typeface="Arial"/>
                        </a:rPr>
                        <a:t>Dose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b="1" spc="15" dirty="0">
                          <a:latin typeface="Arial"/>
                          <a:cs typeface="Arial"/>
                        </a:rPr>
                        <a:t>Mechanism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594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b="1" spc="25" dirty="0">
                          <a:latin typeface="Arial"/>
                          <a:cs typeface="Arial"/>
                        </a:rPr>
                        <a:t>Side</a:t>
                      </a:r>
                      <a:r>
                        <a:rPr sz="95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5" dirty="0">
                          <a:latin typeface="Arial"/>
                          <a:cs typeface="Arial"/>
                        </a:rPr>
                        <a:t>Effects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50" b="1" spc="10" dirty="0">
                          <a:latin typeface="Arial"/>
                          <a:cs typeface="Arial"/>
                        </a:rPr>
                        <a:t>Single-dose </a:t>
                      </a:r>
                      <a:r>
                        <a:rPr sz="950" b="1" spc="5" dirty="0">
                          <a:latin typeface="Arial"/>
                          <a:cs typeface="Arial"/>
                        </a:rPr>
                        <a:t>cure</a:t>
                      </a:r>
                      <a:r>
                        <a:rPr sz="950" b="1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15" dirty="0">
                          <a:latin typeface="Arial"/>
                          <a:cs typeface="Arial"/>
                        </a:rPr>
                        <a:t>rate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Albendazole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400mg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09245" marR="308610" indent="94615">
                        <a:lnSpc>
                          <a:spcPct val="111800"/>
                        </a:lnSpc>
                        <a:spcBef>
                          <a:spcPts val="525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Prevents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microtubule 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polymerization in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worms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Generally well-tolerated,</a:t>
                      </a:r>
                      <a:r>
                        <a:rPr sz="95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diarrhea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709295" marR="22860" indent="-676910">
                        <a:lnSpc>
                          <a:spcPct val="11180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nausea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a small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number of 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patients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spc="-5" dirty="0">
                          <a:latin typeface="Arial"/>
                          <a:cs typeface="Arial"/>
                        </a:rPr>
                        <a:t>72%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232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Mebendazole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500mg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50" spc="20" dirty="0">
                          <a:latin typeface="Arial"/>
                          <a:cs typeface="Arial"/>
                        </a:rPr>
                        <a:t>Blocks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glucose uptake in</a:t>
                      </a:r>
                      <a:r>
                        <a:rPr sz="9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worms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Well-tolerated, minor</a:t>
                      </a:r>
                      <a:r>
                        <a:rPr sz="9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abdominal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075"/>
                        </a:lnSpc>
                        <a:spcBef>
                          <a:spcPts val="140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discomfort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50" spc="-5" dirty="0">
                          <a:latin typeface="Arial"/>
                          <a:cs typeface="Arial"/>
                        </a:rPr>
                        <a:t>15%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Pyrantel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pamoate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spc="15" dirty="0">
                          <a:latin typeface="Arial"/>
                          <a:cs typeface="Arial"/>
                        </a:rPr>
                        <a:t>10mg/kg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28295" marR="40640" indent="-285750">
                        <a:lnSpc>
                          <a:spcPct val="112000"/>
                        </a:lnSpc>
                        <a:spcBef>
                          <a:spcPts val="56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Depolarizing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neuromuscular 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agent 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causing 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worm</a:t>
                      </a:r>
                      <a:r>
                        <a:rPr sz="9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paralysis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33045" marR="222885" indent="635" algn="ctr">
                        <a:lnSpc>
                          <a:spcPts val="1270"/>
                        </a:lnSpc>
                        <a:spcBef>
                          <a:spcPts val="35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Abdominal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pain, nausea,  </a:t>
                      </a:r>
                      <a:r>
                        <a:rPr sz="950" spc="15" dirty="0">
                          <a:latin typeface="Arial"/>
                          <a:cs typeface="Arial"/>
                        </a:rPr>
                        <a:t>dizziness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up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50%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patients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spc="-5" dirty="0">
                          <a:latin typeface="Arial"/>
                          <a:cs typeface="Arial"/>
                        </a:rPr>
                        <a:t>31%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844533" y="4679061"/>
            <a:ext cx="8191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Keiser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al.</a:t>
            </a:r>
            <a:r>
              <a:rPr kumimoji="0" sz="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2008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7736" y="86869"/>
            <a:ext cx="4535424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60721" y="86869"/>
            <a:ext cx="583691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45286" y="188467"/>
            <a:ext cx="484911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40" dirty="0">
                <a:solidFill>
                  <a:srgbClr val="FFFFFF"/>
                </a:solidFill>
              </a:rPr>
              <a:t>13.5 </a:t>
            </a:r>
            <a:r>
              <a:rPr sz="2800" b="0" spc="-40" dirty="0">
                <a:solidFill>
                  <a:srgbClr val="FFFFFF"/>
                </a:solidFill>
              </a:rPr>
              <a:t>Treatment </a:t>
            </a:r>
            <a:r>
              <a:rPr sz="2800" b="0" spc="-5" dirty="0">
                <a:solidFill>
                  <a:srgbClr val="FFFFFF"/>
                </a:solidFill>
              </a:rPr>
              <a:t>and</a:t>
            </a:r>
            <a:r>
              <a:rPr sz="2800" b="0" spc="30" dirty="0">
                <a:solidFill>
                  <a:srgbClr val="FFFFFF"/>
                </a:solidFill>
              </a:rPr>
              <a:t> </a:t>
            </a:r>
            <a:r>
              <a:rPr sz="2800" b="0" spc="-10" dirty="0">
                <a:solidFill>
                  <a:srgbClr val="FFFFFF"/>
                </a:solidFill>
              </a:rPr>
              <a:t>Prevention</a:t>
            </a:r>
            <a:endParaRPr sz="2800"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6D7E3AEB-4448-40D5-A6DC-3DAAD4B5697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3936" y="89916"/>
            <a:ext cx="3870960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72456" y="89916"/>
            <a:ext cx="583691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59510" y="234140"/>
            <a:ext cx="438658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40" dirty="0">
                <a:solidFill>
                  <a:srgbClr val="FFFFFF"/>
                </a:solidFill>
              </a:rPr>
              <a:t>13.6 </a:t>
            </a:r>
            <a:r>
              <a:rPr sz="2800" b="0" spc="-40" dirty="0">
                <a:solidFill>
                  <a:srgbClr val="FFFFFF"/>
                </a:solidFill>
              </a:rPr>
              <a:t>Treatment</a:t>
            </a:r>
            <a:r>
              <a:rPr sz="2800" b="0" spc="5" dirty="0">
                <a:solidFill>
                  <a:srgbClr val="FFFFFF"/>
                </a:solidFill>
              </a:rPr>
              <a:t> </a:t>
            </a:r>
            <a:r>
              <a:rPr sz="2800" b="0" spc="-5" dirty="0">
                <a:solidFill>
                  <a:srgbClr val="FFFFFF"/>
                </a:solidFill>
              </a:rPr>
              <a:t>Challenges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4241" y="1397254"/>
            <a:ext cx="7549515" cy="280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35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Variable cure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rates 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therapeutics,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especially  with single-dose</a:t>
            </a:r>
            <a:r>
              <a:rPr kumimoji="0" sz="2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therapy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recurrence rate 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several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be required per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Concern regarding development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drug</a:t>
            </a:r>
            <a:r>
              <a:rPr kumimoji="0" sz="24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resistance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37795" lvl="0" indent="-343535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SANITATION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poor general public health and living  conditions are a prime</a:t>
            </a:r>
            <a:r>
              <a:rPr kumimoji="0" sz="2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contributor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B0D9565-2B61-40C5-A3AB-AEEEC93B1CE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71838" y="5441442"/>
            <a:ext cx="8255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Reddy et al.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2007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867401" y="2057405"/>
          <a:ext cx="4354829" cy="32384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2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950" b="1" spc="5" dirty="0">
                          <a:latin typeface="Arial"/>
                          <a:cs typeface="Arial"/>
                        </a:rPr>
                        <a:t>Drug</a:t>
                      </a:r>
                      <a:r>
                        <a:rPr sz="95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20" dirty="0">
                          <a:latin typeface="Arial"/>
                          <a:cs typeface="Arial"/>
                        </a:rPr>
                        <a:t>Combination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8270">
                        <a:lnSpc>
                          <a:spcPct val="100000"/>
                        </a:lnSpc>
                      </a:pPr>
                      <a:r>
                        <a:rPr sz="950" b="1" spc="10" dirty="0">
                          <a:latin typeface="Arial"/>
                          <a:cs typeface="Arial"/>
                        </a:rPr>
                        <a:t>Diseases</a:t>
                      </a:r>
                      <a:r>
                        <a:rPr sz="95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25" dirty="0">
                          <a:latin typeface="Arial"/>
                          <a:cs typeface="Arial"/>
                        </a:rPr>
                        <a:t>targeted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3070" marR="100965" indent="-342900">
                        <a:lnSpc>
                          <a:spcPct val="111800"/>
                        </a:lnSpc>
                        <a:spcBef>
                          <a:spcPts val="525"/>
                        </a:spcBef>
                      </a:pPr>
                      <a:r>
                        <a:rPr sz="950" b="1" spc="10" dirty="0">
                          <a:latin typeface="Arial"/>
                          <a:cs typeface="Arial"/>
                        </a:rPr>
                        <a:t>Reduction </a:t>
                      </a:r>
                      <a:r>
                        <a:rPr sz="950" b="1" spc="2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950" b="1" spc="25" dirty="0">
                          <a:latin typeface="Arial"/>
                          <a:cs typeface="Arial"/>
                        </a:rPr>
                        <a:t>prevalence  </a:t>
                      </a:r>
                      <a:r>
                        <a:rPr sz="950" b="1" spc="15" dirty="0">
                          <a:latin typeface="Arial"/>
                          <a:cs typeface="Arial"/>
                        </a:rPr>
                        <a:t>cited </a:t>
                      </a:r>
                      <a:r>
                        <a:rPr sz="950" b="1" spc="2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9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5" dirty="0">
                          <a:latin typeface="Arial"/>
                          <a:cs typeface="Arial"/>
                        </a:rPr>
                        <a:t>study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3495" marR="264160">
                        <a:lnSpc>
                          <a:spcPct val="112000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Albendazole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plus  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50" spc="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950" spc="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950" spc="3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ba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50" spc="3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Elephantiasis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3495" marR="647065">
                        <a:lnSpc>
                          <a:spcPct val="11180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Hookworm  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ound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m 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Whipworm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16.7%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5.3%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10.3% 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ro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1.9%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34.5%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2.3%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55.5%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40.3%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87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495" marR="395605">
                        <a:lnSpc>
                          <a:spcPct val="112000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Albendazole</a:t>
                      </a:r>
                      <a:r>
                        <a:rPr sz="9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plus  ivermectin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10"/>
                        </a:lnSpc>
                        <a:spcBef>
                          <a:spcPts val="25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Elephantiasis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10"/>
                        </a:lnSpc>
                        <a:spcBef>
                          <a:spcPts val="25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12.6%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4.6%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8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10"/>
                        </a:lnSpc>
                        <a:spcBef>
                          <a:spcPts val="6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Hookworm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10"/>
                        </a:lnSpc>
                        <a:spcBef>
                          <a:spcPts val="60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7.8%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0%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10"/>
                        </a:lnSpc>
                        <a:spcBef>
                          <a:spcPts val="6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Roundworm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10"/>
                        </a:lnSpc>
                        <a:spcBef>
                          <a:spcPts val="60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33.5%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6.1%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9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075"/>
                        </a:lnSpc>
                        <a:spcBef>
                          <a:spcPts val="60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Whipworm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075"/>
                        </a:lnSpc>
                        <a:spcBef>
                          <a:spcPts val="60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42.7%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8.9%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433">
                <a:tc>
                  <a:txBody>
                    <a:bodyPr/>
                    <a:lstStyle/>
                    <a:p>
                      <a:pPr marL="23495" marR="461009">
                        <a:lnSpc>
                          <a:spcPct val="112000"/>
                        </a:lnSpc>
                        <a:spcBef>
                          <a:spcPts val="560"/>
                        </a:spcBef>
                      </a:pPr>
                      <a:r>
                        <a:rPr sz="950" spc="-5" dirty="0">
                          <a:latin typeface="Arial"/>
                          <a:cs typeface="Arial"/>
                        </a:rPr>
                        <a:t>Levamisole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plus 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mebendazole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3495" marR="647065">
                        <a:lnSpc>
                          <a:spcPts val="1270"/>
                        </a:lnSpc>
                        <a:spcBef>
                          <a:spcPts val="35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Hookworm  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ound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m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Whipworm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94%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71.8%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62%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1.4%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93.1%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74.5%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17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Pyrantel-oxantel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15"/>
                        </a:lnSpc>
                        <a:spcBef>
                          <a:spcPts val="25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Hookworm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15"/>
                        </a:lnSpc>
                        <a:spcBef>
                          <a:spcPts val="25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93.4%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85.2%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10"/>
                        </a:lnSpc>
                        <a:spcBef>
                          <a:spcPts val="6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Roundworm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10"/>
                        </a:lnSpc>
                        <a:spcBef>
                          <a:spcPts val="60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22.8%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1.4%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D0D6E4"/>
                      </a:solidFill>
                      <a:prstDash val="solid"/>
                    </a:lnT>
                    <a:lnB w="9525">
                      <a:solidFill>
                        <a:srgbClr val="D0D6E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0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075"/>
                        </a:lnSpc>
                        <a:spcBef>
                          <a:spcPts val="60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Whipworm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075"/>
                        </a:lnSpc>
                        <a:spcBef>
                          <a:spcPts val="60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86.8%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59.5%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0D6E4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Albendazole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alone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3495" marR="647065">
                        <a:lnSpc>
                          <a:spcPts val="1270"/>
                        </a:lnSpc>
                        <a:spcBef>
                          <a:spcPts val="35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Hookworm  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ound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m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3495">
                        <a:lnSpc>
                          <a:spcPts val="1110"/>
                        </a:lnSpc>
                        <a:spcBef>
                          <a:spcPts val="75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Whipworm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10" dirty="0">
                          <a:latin typeface="Arial"/>
                          <a:cs typeface="Arial"/>
                        </a:rPr>
                        <a:t>8.1%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1.3%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28.4%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0.9%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3495">
                        <a:lnSpc>
                          <a:spcPts val="1110"/>
                        </a:lnSpc>
                        <a:spcBef>
                          <a:spcPts val="135"/>
                        </a:spcBef>
                      </a:pPr>
                      <a:r>
                        <a:rPr sz="950" spc="5" dirty="0">
                          <a:latin typeface="Arial"/>
                          <a:cs typeface="Arial"/>
                        </a:rPr>
                        <a:t>51.9% 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31.9%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907540" y="1321053"/>
            <a:ext cx="3274060" cy="3939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24815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Goals for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therapeutics  research: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5080" lvl="1" indent="-34353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68750"/>
              <a:buFontTx/>
              <a:buChar char="–"/>
              <a:tabLst>
                <a:tab pos="812800" algn="l"/>
                <a:tab pos="81343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Establish efficacy of drugs  other than albendazole,  mebendazole, pyrantel and  levamisole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137160" lvl="1" indent="-343535" algn="l" defTabSz="914400" rtl="0" eaLnBrk="1" fontAlgn="auto" latinLnBrk="0" hangingPunct="1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ClrTx/>
              <a:buSzPct val="68750"/>
              <a:buFontTx/>
              <a:buChar char="–"/>
              <a:tabLst>
                <a:tab pos="812800" algn="l"/>
                <a:tab pos="81343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Consider drugs and drug  combinations that may be  useful against multiple  parasitic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14604" lvl="1" indent="-343535" algn="l" defTabSz="914400" rtl="0" eaLnBrk="1" fontAlgn="auto" latinLnBrk="0" hangingPunct="1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ClrTx/>
              <a:buSzPct val="68750"/>
              <a:buFontTx/>
              <a:buChar char="–"/>
              <a:tabLst>
                <a:tab pos="812800" algn="l"/>
                <a:tab pos="81343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Monitor resistance in areas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mass drug  administration has taken  place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14500" y="89916"/>
            <a:ext cx="4015740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57801" y="89916"/>
            <a:ext cx="583691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12520" y="206756"/>
            <a:ext cx="443925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CA" sz="2800" b="0" spc="-10" dirty="0">
                <a:solidFill>
                  <a:srgbClr val="FFFFFF"/>
                </a:solidFill>
              </a:rPr>
              <a:t>13.7 </a:t>
            </a:r>
            <a:r>
              <a:rPr sz="2800" b="0" spc="-10" dirty="0">
                <a:solidFill>
                  <a:srgbClr val="FFFFFF"/>
                </a:solidFill>
              </a:rPr>
              <a:t>Therapeutics</a:t>
            </a:r>
            <a:r>
              <a:rPr sz="2800" b="0" spc="5" dirty="0">
                <a:solidFill>
                  <a:srgbClr val="FFFFFF"/>
                </a:solidFill>
              </a:rPr>
              <a:t> </a:t>
            </a:r>
            <a:r>
              <a:rPr sz="2800" b="0" spc="-15" dirty="0">
                <a:solidFill>
                  <a:srgbClr val="FFFFFF"/>
                </a:solidFill>
              </a:rPr>
              <a:t>Research</a:t>
            </a:r>
            <a:endParaRPr sz="28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18D8020-F672-46FE-975A-2BB833900FC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601" y="1295401"/>
            <a:ext cx="4235323" cy="3547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341" y="1017779"/>
            <a:ext cx="4088129" cy="5114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494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vaccine is desirable because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concerns about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sustainability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antihelmintic drug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therapy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Successful canine vaccine provides  a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good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and compelling  evidence that a good human vaccine  may be possible, despite complex  immune evasion mechanisms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pathogen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successful vaccine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would: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142875" lvl="1" indent="-343535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Pct val="75000"/>
              <a:buFontTx/>
              <a:buChar char="–"/>
              <a:tabLst>
                <a:tab pos="812800" algn="l"/>
                <a:tab pos="81343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Reduce blood loss to a level below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clinical anemia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156210" lvl="1" indent="-342900" algn="l" defTabSz="914400" rtl="0" eaLnBrk="1" fontAlgn="auto" latinLnBrk="0" hangingPunct="1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ClrTx/>
              <a:buSzPct val="75000"/>
              <a:buFontTx/>
              <a:buChar char="–"/>
              <a:tabLst>
                <a:tab pos="342900" algn="l"/>
                <a:tab pos="81343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Reduce egg output, therefore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24066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interrupting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transmission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164465" lvl="1" indent="-343535" algn="l" defTabSz="914400" rtl="0" eaLnBrk="1" fontAlgn="auto" latinLnBrk="0" hangingPunct="1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ClrTx/>
              <a:buSzPct val="75000"/>
              <a:buFontTx/>
              <a:buChar char="–"/>
              <a:tabLst>
                <a:tab pos="812800" algn="l"/>
                <a:tab pos="81343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necessarily induce an immune  response that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would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kill the entire  pathogen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7736" y="89916"/>
            <a:ext cx="3334512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59807" y="89916"/>
            <a:ext cx="583692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7540" y="191516"/>
            <a:ext cx="2885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0" spc="-25" dirty="0">
                <a:solidFill>
                  <a:srgbClr val="FFFFFF"/>
                </a:solidFill>
              </a:rPr>
              <a:t>Vaccine:</a:t>
            </a:r>
            <a:r>
              <a:rPr sz="2800" b="0" spc="-30" dirty="0">
                <a:solidFill>
                  <a:srgbClr val="FFFFFF"/>
                </a:solidFill>
              </a:rPr>
              <a:t> </a:t>
            </a:r>
            <a:r>
              <a:rPr sz="2800" b="0" spc="-10" dirty="0">
                <a:solidFill>
                  <a:srgbClr val="FFFFFF"/>
                </a:solidFill>
              </a:rPr>
              <a:t>Rationale</a:t>
            </a:r>
            <a:endParaRPr sz="28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110C22F-3571-4D7C-8F00-5D4D41939F5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6600" y="1066800"/>
            <a:ext cx="2438400" cy="933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69202" y="2133600"/>
            <a:ext cx="2531999" cy="123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93100" y="4343400"/>
            <a:ext cx="1612900" cy="152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05600" y="4495800"/>
            <a:ext cx="1295400" cy="121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21526" y="3505200"/>
            <a:ext cx="2251075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07541" y="1246379"/>
            <a:ext cx="4252595" cy="4671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Led by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Sabin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Vaccine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Institute,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HHVI is an international product  development partnership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USA, Brazil,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China,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UK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Australia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18110" lvl="0" indent="-342900" algn="l" defTabSz="914400" rtl="0" eaLnBrk="1" fontAlgn="auto" latinLnBrk="0" hangingPunct="1">
              <a:lnSpc>
                <a:spcPct val="100000"/>
              </a:lnSpc>
              <a:spcBef>
                <a:spcPts val="103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main antigens in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biology have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been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identified as prime  targets: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0" lvl="1" indent="-343535" algn="l" defTabSz="9144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Tx/>
              <a:buSzPct val="75000"/>
              <a:buFontTx/>
              <a:buChar char="–"/>
              <a:tabLst>
                <a:tab pos="812800" algn="l"/>
                <a:tab pos="81343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ASP-2,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protein secreted during</a:t>
            </a:r>
            <a:r>
              <a:rPr kumimoji="0" sz="14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host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invasion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600075" lvl="1" indent="-343535" algn="l" defTabSz="914400" rtl="0" eaLnBrk="1" fontAlgn="auto" latinLnBrk="0" hangingPunct="1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Tx/>
              <a:buSzPct val="75000"/>
              <a:buFontTx/>
              <a:buChar char="–"/>
              <a:tabLst>
                <a:tab pos="812800" algn="l"/>
                <a:tab pos="81343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APR-1,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enzyme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helps</a:t>
            </a:r>
            <a:r>
              <a:rPr kumimoji="0" sz="1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digest  hemoglobin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33655" lvl="0" indent="-342900" algn="l" defTabSz="914400" rtl="0" eaLnBrk="1" fontAlgn="auto" latinLnBrk="0" hangingPunct="1">
              <a:lnSpc>
                <a:spcPct val="100000"/>
              </a:lnSpc>
              <a:spcBef>
                <a:spcPts val="10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combine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least 2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 antigens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final vaccine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targeting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larval stage and another  targeting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4277" y="5974792"/>
            <a:ext cx="26168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7"/>
              </a:rPr>
              <a:t>http://sabin.org/vaccine-development/vaccines/hookworm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97736" y="89916"/>
            <a:ext cx="615086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76160" y="89916"/>
            <a:ext cx="583691" cy="792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07541" y="191516"/>
            <a:ext cx="56991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0" spc="-10" dirty="0">
                <a:solidFill>
                  <a:srgbClr val="FFFFFF"/>
                </a:solidFill>
              </a:rPr>
              <a:t>Human </a:t>
            </a:r>
            <a:r>
              <a:rPr sz="2800" b="0" spc="-5" dirty="0">
                <a:solidFill>
                  <a:srgbClr val="FFFFFF"/>
                </a:solidFill>
              </a:rPr>
              <a:t>Hookworm </a:t>
            </a:r>
            <a:r>
              <a:rPr sz="2800" b="0" spc="-25" dirty="0">
                <a:solidFill>
                  <a:srgbClr val="FFFFFF"/>
                </a:solidFill>
              </a:rPr>
              <a:t>Vaccine</a:t>
            </a:r>
            <a:r>
              <a:rPr sz="2800" b="0" spc="-10" dirty="0">
                <a:solidFill>
                  <a:srgbClr val="FFFFFF"/>
                </a:solidFill>
              </a:rPr>
              <a:t> Initiative</a:t>
            </a:r>
            <a:endParaRPr sz="28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2FC7E75A-466F-4DC5-89B7-7BA45F6F4945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1" y="856278"/>
            <a:ext cx="6831965" cy="147510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Recombinant ASP-2 and APR-1</a:t>
            </a:r>
            <a:r>
              <a:rPr kumimoji="0" sz="2000" b="0" i="0" u="none" strike="noStrike" kern="1200" cap="none" spc="-2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proteins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5080" lvl="1" indent="-34353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Tx/>
              <a:buChar char="–"/>
              <a:tabLst>
                <a:tab pos="812800" algn="l"/>
                <a:tab pos="81343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ASP-2 is expressed exclusively by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L3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larvae to facilitate  host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invasion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0" lvl="1" indent="-343535" algn="l" defTabSz="914400" rtl="0" eaLnBrk="1" fontAlgn="auto" latinLnBrk="0" hangingPunct="1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Tx/>
              <a:buSzPct val="75000"/>
              <a:buFontTx/>
              <a:buChar char="–"/>
              <a:tabLst>
                <a:tab pos="812800" algn="l"/>
                <a:tab pos="81343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APR-1 is a hemoglobinase that helps hookworms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digest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92300" y="2743201"/>
          <a:ext cx="5467348" cy="1066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7552">
                <a:tc>
                  <a:txBody>
                    <a:bodyPr/>
                    <a:lstStyle/>
                    <a:p>
                      <a:pPr marL="104775" marR="85725" indent="-19685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850" b="1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50" b="1" spc="15" dirty="0">
                          <a:latin typeface="Arial"/>
                          <a:cs typeface="Arial"/>
                        </a:rPr>
                        <a:t>acc</a:t>
                      </a:r>
                      <a:r>
                        <a:rPr sz="850" b="1" spc="-3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850" b="1" spc="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b="1" spc="-3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b="1" spc="-30" dirty="0">
                          <a:latin typeface="Arial"/>
                          <a:cs typeface="Arial"/>
                        </a:rPr>
                        <a:t>ig</a:t>
                      </a:r>
                      <a:r>
                        <a:rPr sz="850" b="1" spc="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106680" indent="8890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850" b="1" spc="15" dirty="0">
                          <a:latin typeface="Arial"/>
                          <a:cs typeface="Arial"/>
                        </a:rPr>
                        <a:t>Stage </a:t>
                      </a:r>
                      <a:r>
                        <a:rPr sz="850" b="1" spc="5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850" b="1" spc="-3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50" b="1" spc="15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b="1" spc="-30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50" b="1" spc="-5" dirty="0">
                          <a:latin typeface="Arial"/>
                          <a:cs typeface="Arial"/>
                        </a:rPr>
                        <a:t>Function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93980" indent="84455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850" b="1" spc="5" dirty="0">
                          <a:latin typeface="Arial"/>
                          <a:cs typeface="Arial"/>
                        </a:rPr>
                        <a:t>Possible  </a:t>
                      </a:r>
                      <a:r>
                        <a:rPr sz="850" b="1" spc="15" dirty="0">
                          <a:latin typeface="Arial"/>
                          <a:cs typeface="Arial"/>
                        </a:rPr>
                        <a:t>mec</a:t>
                      </a:r>
                      <a:r>
                        <a:rPr sz="850" b="1" spc="-3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50" b="1" spc="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b="1" spc="-30" dirty="0">
                          <a:latin typeface="Arial"/>
                          <a:cs typeface="Arial"/>
                        </a:rPr>
                        <a:t>ni</a:t>
                      </a:r>
                      <a:r>
                        <a:rPr sz="850" b="1" spc="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m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850" b="1" spc="10" dirty="0">
                          <a:latin typeface="Arial"/>
                          <a:cs typeface="Arial"/>
                        </a:rPr>
                        <a:t>Intended</a:t>
                      </a:r>
                      <a:r>
                        <a:rPr sz="85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spc="25" dirty="0">
                          <a:latin typeface="Arial"/>
                          <a:cs typeface="Arial"/>
                        </a:rPr>
                        <a:t>effect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16839" marR="125730" indent="93345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sz="850" b="1" spc="15" dirty="0">
                          <a:latin typeface="Arial"/>
                          <a:cs typeface="Arial"/>
                        </a:rPr>
                        <a:t>Stage </a:t>
                      </a:r>
                      <a:r>
                        <a:rPr sz="850" b="1" spc="5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850" b="1" spc="-3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50" b="1" spc="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50" b="1" spc="-5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50" b="1" spc="-30" dirty="0">
                          <a:latin typeface="Arial"/>
                          <a:cs typeface="Arial"/>
                        </a:rPr>
                        <a:t>lop</a:t>
                      </a:r>
                      <a:r>
                        <a:rPr sz="850" b="1" spc="15" dirty="0">
                          <a:latin typeface="Arial"/>
                          <a:cs typeface="Arial"/>
                        </a:rPr>
                        <a:t>me</a:t>
                      </a:r>
                      <a:r>
                        <a:rPr sz="850" b="1" spc="-3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b="1" dirty="0">
                          <a:latin typeface="Arial"/>
                          <a:cs typeface="Arial"/>
                        </a:rPr>
                        <a:t>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873">
                <a:tc>
                  <a:txBody>
                    <a:bodyPr/>
                    <a:lstStyle/>
                    <a:p>
                      <a:pPr marR="140335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50" spc="-8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SP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-2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50" spc="10" dirty="0">
                          <a:latin typeface="Arial"/>
                          <a:cs typeface="Arial"/>
                        </a:rPr>
                        <a:t>Larval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50" spc="25" dirty="0">
                          <a:latin typeface="Arial"/>
                          <a:cs typeface="Arial"/>
                        </a:rPr>
                        <a:t>Chemotaxin</a:t>
                      </a:r>
                      <a:r>
                        <a:rPr sz="8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55" dirty="0">
                          <a:latin typeface="Arial"/>
                          <a:cs typeface="Arial"/>
                        </a:rPr>
                        <a:t>mimic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50" spc="20" dirty="0">
                          <a:latin typeface="Arial"/>
                          <a:cs typeface="Arial"/>
                        </a:rPr>
                        <a:t>Neutralizing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15" dirty="0">
                          <a:latin typeface="Arial"/>
                          <a:cs typeface="Arial"/>
                        </a:rPr>
                        <a:t>Antibody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50" spc="10" dirty="0">
                          <a:latin typeface="Arial"/>
                          <a:cs typeface="Arial"/>
                        </a:rPr>
                        <a:t>Attenuates larval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migration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R="571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50" spc="25" dirty="0">
                          <a:latin typeface="Arial"/>
                          <a:cs typeface="Arial"/>
                        </a:rPr>
                        <a:t>through</a:t>
                      </a:r>
                      <a:r>
                        <a:rPr sz="8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tissue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850" spc="40" dirty="0">
                          <a:latin typeface="Arial"/>
                          <a:cs typeface="Arial"/>
                        </a:rPr>
                        <a:t>Phase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13081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-8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-1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10" dirty="0">
                          <a:latin typeface="Arial"/>
                          <a:cs typeface="Arial"/>
                        </a:rPr>
                        <a:t>Adult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07950" marR="36195" indent="-66040">
                        <a:lnSpc>
                          <a:spcPct val="116199"/>
                        </a:lnSpc>
                        <a:spcBef>
                          <a:spcPts val="465"/>
                        </a:spcBef>
                      </a:pPr>
                      <a:r>
                        <a:rPr sz="850" spc="20" dirty="0">
                          <a:latin typeface="Arial"/>
                          <a:cs typeface="Arial"/>
                        </a:rPr>
                        <a:t>Aspartic</a:t>
                      </a:r>
                      <a:r>
                        <a:rPr sz="8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30" dirty="0">
                          <a:latin typeface="Arial"/>
                          <a:cs typeface="Arial"/>
                        </a:rPr>
                        <a:t>protease-  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hemoglobinase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104139" indent="-94615">
                        <a:lnSpc>
                          <a:spcPct val="116199"/>
                        </a:lnSpc>
                        <a:spcBef>
                          <a:spcPts val="465"/>
                        </a:spcBef>
                      </a:pPr>
                      <a:r>
                        <a:rPr sz="850" spc="15" dirty="0">
                          <a:latin typeface="Arial"/>
                          <a:cs typeface="Arial"/>
                        </a:rPr>
                        <a:t>Neu</a:t>
                      </a:r>
                      <a:r>
                        <a:rPr sz="850" spc="-3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850" spc="-8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50" dirty="0">
                          <a:latin typeface="Arial"/>
                          <a:cs typeface="Arial"/>
                        </a:rPr>
                        <a:t>g  </a:t>
                      </a:r>
                      <a:r>
                        <a:rPr sz="850" spc="15" dirty="0">
                          <a:latin typeface="Arial"/>
                          <a:cs typeface="Arial"/>
                        </a:rPr>
                        <a:t>Antibody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50" spc="20" dirty="0">
                          <a:latin typeface="Arial"/>
                          <a:cs typeface="Arial"/>
                        </a:rPr>
                        <a:t>Blocks</a:t>
                      </a:r>
                      <a:r>
                        <a:rPr sz="8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40" dirty="0">
                          <a:latin typeface="Arial"/>
                          <a:cs typeface="Arial"/>
                        </a:rPr>
                        <a:t>hemoglobinases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624205" marR="115570" indent="-507365">
                        <a:lnSpc>
                          <a:spcPct val="116199"/>
                        </a:lnSpc>
                        <a:spcBef>
                          <a:spcPts val="5"/>
                        </a:spcBef>
                      </a:pPr>
                      <a:r>
                        <a:rPr sz="850" spc="30" dirty="0">
                          <a:latin typeface="Arial"/>
                          <a:cs typeface="Arial"/>
                        </a:rPr>
                        <a:t>lining parasite</a:t>
                      </a:r>
                      <a:r>
                        <a:rPr sz="8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50" spc="20" dirty="0">
                          <a:latin typeface="Arial"/>
                          <a:cs typeface="Arial"/>
                        </a:rPr>
                        <a:t>digestive  </a:t>
                      </a:r>
                      <a:r>
                        <a:rPr sz="850" spc="10" dirty="0">
                          <a:latin typeface="Arial"/>
                          <a:cs typeface="Arial"/>
                        </a:rPr>
                        <a:t>tract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spc="25" dirty="0">
                          <a:latin typeface="Arial"/>
                          <a:cs typeface="Arial"/>
                        </a:rPr>
                        <a:t>Preclinical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879084" y="3929635"/>
            <a:ext cx="14998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Adapted from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Diemer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al.</a:t>
            </a:r>
            <a:r>
              <a:rPr kumimoji="0" sz="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2008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96200" y="2209737"/>
            <a:ext cx="2636774" cy="3602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7541" y="4078170"/>
            <a:ext cx="5189855" cy="1718945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3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Vaccine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goals: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5080" lvl="1" indent="-343535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Pct val="75000"/>
              <a:buFontTx/>
              <a:buChar char="–"/>
              <a:tabLst>
                <a:tab pos="812800" algn="l"/>
                <a:tab pos="81343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Reduce blood loss to a level below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clinical  anemia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652780" lvl="1" indent="-343535" algn="l" defTabSz="914400" rtl="0" eaLnBrk="1" fontAlgn="auto" latinLnBrk="0" hangingPunct="1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ClrTx/>
              <a:buSzPct val="75000"/>
              <a:buFontTx/>
              <a:buChar char="–"/>
              <a:tabLst>
                <a:tab pos="812800" algn="l"/>
                <a:tab pos="81343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Reduce egg output, therefore interrupting  transmission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possibility for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eradication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86343" y="5898592"/>
            <a:ext cx="86106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Loukas et al.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2006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14500" y="89916"/>
            <a:ext cx="4565904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07965" y="89916"/>
            <a:ext cx="583691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23389" y="191516"/>
            <a:ext cx="4117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0" spc="-25" dirty="0">
                <a:solidFill>
                  <a:srgbClr val="FFFFFF"/>
                </a:solidFill>
              </a:rPr>
              <a:t>Vaccine </a:t>
            </a:r>
            <a:r>
              <a:rPr sz="2800" b="0" spc="-50" dirty="0">
                <a:solidFill>
                  <a:srgbClr val="FFFFFF"/>
                </a:solidFill>
              </a:rPr>
              <a:t>Targets </a:t>
            </a:r>
            <a:r>
              <a:rPr sz="2800" b="0" spc="-5" dirty="0">
                <a:solidFill>
                  <a:srgbClr val="FFFFFF"/>
                </a:solidFill>
              </a:rPr>
              <a:t>and</a:t>
            </a:r>
            <a:r>
              <a:rPr sz="2800" b="0" spc="50" dirty="0">
                <a:solidFill>
                  <a:srgbClr val="FFFFFF"/>
                </a:solidFill>
              </a:rPr>
              <a:t> </a:t>
            </a:r>
            <a:r>
              <a:rPr sz="2800" b="0" spc="-5" dirty="0">
                <a:solidFill>
                  <a:srgbClr val="FFFFFF"/>
                </a:solidFill>
              </a:rPr>
              <a:t>Goals</a:t>
            </a:r>
            <a:endParaRPr sz="28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F4515F7-E734-424F-A113-6146076BE89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1" y="1168654"/>
            <a:ext cx="5013325" cy="4759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7653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Early development and testing of the  hookworm vaccine has been possible  because of the establishment of a  product development partnership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(PDP)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63500" lvl="0" indent="-342900" algn="l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Manufacture of vaccine will be carried  out in a public sector vaccine  manufacturer in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Brazil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(Instituto  Butantan), where the disease is</a:t>
            </a:r>
            <a:r>
              <a:rPr kumimoji="0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endemic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25450" marR="0" lvl="0" indent="-413384" algn="l" defTabSz="914400" rtl="0" eaLnBrk="1" fontAlgn="auto" latinLnBrk="0" hangingPunct="1">
              <a:lnSpc>
                <a:spcPct val="100000"/>
              </a:lnSpc>
              <a:spcBef>
                <a:spcPts val="10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25450" algn="l"/>
                <a:tab pos="426084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Barriers to access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include: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301625" lvl="1" indent="-34353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Tx/>
              <a:buChar char="–"/>
              <a:tabLst>
                <a:tab pos="812800" algn="l"/>
                <a:tab pos="81343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 of field vaccination programs,  possibly in association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mass drug  administrations currently in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place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5080" lvl="1" indent="-343535" algn="l" defTabSz="914400" rtl="0" eaLnBrk="1" fontAlgn="auto" latinLnBrk="0" hangingPunct="1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ClrTx/>
              <a:buSzPct val="75000"/>
              <a:buFontTx/>
              <a:buChar char="–"/>
              <a:tabLst>
                <a:tab pos="812800" algn="l"/>
                <a:tab pos="81343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Identifying mechanisms by which the Global  Alliance for 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Vaccines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Immunization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(GAVI)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could accommodate these new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vaccines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69126" y="1846833"/>
            <a:ext cx="3546475" cy="325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7736" y="89916"/>
            <a:ext cx="5477256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02553" y="89916"/>
            <a:ext cx="583691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7541" y="191516"/>
            <a:ext cx="5028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0" spc="-5" dirty="0">
                <a:solidFill>
                  <a:srgbClr val="FFFFFF"/>
                </a:solidFill>
              </a:rPr>
              <a:t>Global </a:t>
            </a:r>
            <a:r>
              <a:rPr sz="2800" b="0" spc="-10" dirty="0">
                <a:solidFill>
                  <a:srgbClr val="FFFFFF"/>
                </a:solidFill>
              </a:rPr>
              <a:t>Development </a:t>
            </a:r>
            <a:r>
              <a:rPr sz="2800" b="0" spc="-5" dirty="0">
                <a:solidFill>
                  <a:srgbClr val="FFFFFF"/>
                </a:solidFill>
              </a:rPr>
              <a:t>and</a:t>
            </a:r>
            <a:r>
              <a:rPr sz="2800" b="0" spc="15" dirty="0">
                <a:solidFill>
                  <a:srgbClr val="FFFFFF"/>
                </a:solidFill>
              </a:rPr>
              <a:t> </a:t>
            </a:r>
            <a:r>
              <a:rPr sz="2800" b="0" spc="-5" dirty="0">
                <a:solidFill>
                  <a:srgbClr val="FFFFFF"/>
                </a:solidFill>
              </a:rPr>
              <a:t>Access</a:t>
            </a:r>
            <a:endParaRPr sz="28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8204F19-24CB-4CBA-AC13-112B2537C20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387" y="295663"/>
            <a:ext cx="542607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1.6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Diagnosis: </a:t>
            </a:r>
            <a:r>
              <a:rPr kumimoji="0" sz="2500" b="1" i="1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Ascaris</a:t>
            </a:r>
            <a:r>
              <a:rPr kumimoji="0" sz="2500" b="1" i="1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500" b="1" i="1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lumbricoides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2267" y="1290955"/>
            <a:ext cx="8530590" cy="3968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620" lvl="0" indent="-34290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Serology: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little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role,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cross-reactivity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other  helminthic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infections</a:t>
            </a:r>
          </a:p>
          <a:p>
            <a:pPr marL="355600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settings in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developing countries, diagnosis of  intestinal worms/parasites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largely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clinical</a:t>
            </a:r>
          </a:p>
          <a:p>
            <a:pPr marL="812165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Suggested by cough, abdominal distension, or</a:t>
            </a:r>
            <a:r>
              <a:rPr kumimoji="0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non-specifi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systemic symptoms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such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failure to</a:t>
            </a:r>
            <a:r>
              <a:rPr kumimoji="0" sz="22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thrive</a:t>
            </a:r>
            <a:r>
              <a:rPr kumimoji="0" lang="en-CA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; seeing worms exiting nose, mouth or anus in stool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165" marR="5715" lvl="1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example, in field settings, small children presenting with  “cough”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and/or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“headache” are often given the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general 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diagnosis of “IP” (intestinal parasites) and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antihelminthic  therapy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424C550-4470-4972-BB4E-7DB333604D3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1" y="914146"/>
            <a:ext cx="3605529" cy="13423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563245" lvl="0" indent="-342900" algn="l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Ancylostoma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braziliense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Ancylostoma caninum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Uncinaria</a:t>
            </a:r>
            <a:r>
              <a:rPr kumimoji="0" sz="18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stenocephala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ts val="1939"/>
              </a:lnSpc>
              <a:spcBef>
                <a:spcPts val="44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Endemic in many resource-poor  areas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540" y="2257170"/>
            <a:ext cx="3957320" cy="149733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756285" marR="175895" lvl="0" indent="-287020" algn="just" defTabSz="914400" rtl="0" eaLnBrk="1" fontAlgn="auto" latinLnBrk="0" hangingPunct="1">
              <a:lnSpc>
                <a:spcPts val="173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Up to 10-15% of the population in  Latin American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countries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Native host: dogs and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0" indent="-287020" algn="just" defTabSz="914400" rtl="0" eaLnBrk="1" fontAlgn="auto" latinLnBrk="0" hangingPunct="1">
              <a:lnSpc>
                <a:spcPts val="1730"/>
              </a:lnSpc>
              <a:spcBef>
                <a:spcPts val="4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Up to 90% of dogs and 33% of cats  harbor the parasite in certain urban  areas in Latin America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7541" y="3755518"/>
            <a:ext cx="3954779" cy="24771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355600" marR="276860" lvl="0" indent="-342900" algn="l" defTabSz="914400" rtl="0" eaLnBrk="1" fontAlgn="auto" latinLnBrk="0" hangingPunct="1">
              <a:lnSpc>
                <a:spcPts val="1939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Frequently contracted by tourists  traveling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tropical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6095" lvl="0" indent="-342900" algn="l" defTabSz="914400" rtl="0" eaLnBrk="1" fontAlgn="auto" latinLnBrk="0" hangingPunct="1">
              <a:lnSpc>
                <a:spcPts val="1939"/>
              </a:lnSpc>
              <a:spcBef>
                <a:spcPts val="4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Life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Cycle: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identical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Necator  americanus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Ancylostoma  duodenale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dogs and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7020" algn="l" defTabSz="914400" rtl="0" eaLnBrk="1" fontAlgn="auto" latinLnBrk="0" hangingPunct="1">
              <a:lnSpc>
                <a:spcPts val="173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humans third-stage larvae perish  in the epidermis after penetrating  the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skin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179705" lvl="2" indent="-228600" algn="l" defTabSz="914400" rtl="0" eaLnBrk="1" fontAlgn="auto" latinLnBrk="0" hangingPunct="1">
              <a:lnSpc>
                <a:spcPts val="151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700" algn="l"/>
                <a:tab pos="1156335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“creeping”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eruption outlines</a:t>
            </a:r>
            <a:r>
              <a:rPr kumimoji="0" sz="1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path of the hookworm in the</a:t>
            </a:r>
            <a:r>
              <a:rPr kumimoji="0" sz="1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skin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14500" y="89916"/>
            <a:ext cx="1804416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6475" y="89916"/>
            <a:ext cx="583692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57727" y="89916"/>
            <a:ext cx="2318004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03292" y="89916"/>
            <a:ext cx="583691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23390" y="191516"/>
            <a:ext cx="3314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0" spc="-15" dirty="0">
                <a:solidFill>
                  <a:srgbClr val="FFFFFF"/>
                </a:solidFill>
              </a:rPr>
              <a:t>Zoonotic</a:t>
            </a:r>
            <a:r>
              <a:rPr sz="2800" b="0" spc="-45" dirty="0">
                <a:solidFill>
                  <a:srgbClr val="FFFFFF"/>
                </a:solidFill>
              </a:rPr>
              <a:t> </a:t>
            </a:r>
            <a:r>
              <a:rPr sz="2800" b="0" spc="-5" dirty="0">
                <a:solidFill>
                  <a:srgbClr val="FFFFFF"/>
                </a:solidFill>
              </a:rPr>
              <a:t>Hookworms</a:t>
            </a:r>
            <a:endParaRPr sz="2800"/>
          </a:p>
        </p:txBody>
      </p:sp>
      <p:sp>
        <p:nvSpPr>
          <p:cNvPr id="10" name="object 10"/>
          <p:cNvSpPr/>
          <p:nvPr/>
        </p:nvSpPr>
        <p:spPr>
          <a:xfrm>
            <a:off x="6172200" y="1371600"/>
            <a:ext cx="3733800" cy="2613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23123" y="5669992"/>
            <a:ext cx="185166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Heukelbach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Feldmeier</a:t>
            </a:r>
            <a:r>
              <a:rPr kumimoji="0" sz="1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2008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94829" y="3532760"/>
            <a:ext cx="199834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Cutaneous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</a:t>
            </a:r>
            <a:r>
              <a:rPr kumimoji="0" sz="14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migrans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D67B63E5-254C-4AB8-8F73-8B0292BFCF1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817523"/>
            <a:ext cx="4345940" cy="262764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Clinical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presentation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Itching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429895" lvl="2" indent="-228600" algn="l" defTabSz="914400" rtl="0" eaLnBrk="1" fontAlgn="auto" latinLnBrk="0" hangingPunct="1">
              <a:lnSpc>
                <a:spcPts val="1510"/>
              </a:lnSpc>
              <a:spcBef>
                <a:spcPts val="35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700" algn="l"/>
                <a:tab pos="1156335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Begins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within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hours of a</a:t>
            </a:r>
            <a:r>
              <a:rPr kumimoji="0" sz="1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 infection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700" algn="l"/>
                <a:tab pos="1156335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Cutaneous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migrans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384300" marR="0" lvl="0" indent="0" algn="l" defTabSz="9144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12900" algn="l"/>
              </a:tabLst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	Appears 3-7 </a:t>
            </a:r>
            <a:r>
              <a:rPr kumimoji="0" sz="10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days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</a:t>
            </a:r>
            <a:r>
              <a:rPr kumimoji="0" sz="105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Superinfections of hookworm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lesions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700" algn="l"/>
                <a:tab pos="1156335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8-24% of infected</a:t>
            </a:r>
            <a:r>
              <a:rPr kumimoji="0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5080" lvl="2" indent="-228600" algn="l" defTabSz="914400" rtl="0" eaLnBrk="1" fontAlgn="auto" latinLnBrk="0" hangingPunct="1">
              <a:lnSpc>
                <a:spcPts val="151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700" algn="l"/>
                <a:tab pos="1156335" algn="l"/>
              </a:tabLst>
              <a:defRPr/>
            </a:pP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Staphylococcus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aureus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streptococci  most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common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Bullous lesions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(10-15%)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6045" y="3390198"/>
            <a:ext cx="3321685" cy="49530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0665" marR="0" lvl="0" indent="-22860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Co-occur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cutaneous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</a:t>
            </a:r>
            <a:r>
              <a:rPr kumimoji="0" sz="1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migrans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40665" marR="0" lvl="0" indent="-228600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Pathophysiology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unknown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1341" y="3883534"/>
            <a:ext cx="4352925" cy="12274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55600" marR="340360" lvl="0" indent="-342900" algn="l" defTabSz="914400" rtl="0" eaLnBrk="1" fontAlgn="auto" latinLnBrk="0" hangingPunct="1">
              <a:lnSpc>
                <a:spcPts val="173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occurs on the feet (39%), the  buttocks (18%), and the abdomen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(16%)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285" algn="l"/>
                <a:tab pos="7569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Infections are rarely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serious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5080" lvl="2" indent="-228600" algn="l" defTabSz="914400" rtl="0" eaLnBrk="1" fontAlgn="auto" latinLnBrk="0" hangingPunct="1">
              <a:lnSpc>
                <a:spcPct val="11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700" algn="l"/>
                <a:tab pos="115633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Superinfections may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pose greater</a:t>
            </a:r>
            <a:r>
              <a:rPr kumimoji="0" sz="14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health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consequences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1340" y="5096178"/>
            <a:ext cx="2734310" cy="56261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6285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	Ivermectin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(200ug/kg)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1" y="5633836"/>
            <a:ext cx="3287395" cy="76327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698500" marR="0" lvl="0" indent="-229235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Single dose cure rates:</a:t>
            </a:r>
            <a:r>
              <a:rPr kumimoji="0" sz="14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75-100%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299085" algn="l"/>
                <a:tab pos="2997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Oral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albendazole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698500" algn="l"/>
                <a:tab pos="699135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400mg daily for 5-7</a:t>
            </a:r>
            <a:r>
              <a:rPr kumimoji="0" sz="1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94687" y="13717"/>
            <a:ext cx="1804416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6663" y="13717"/>
            <a:ext cx="583692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37916" y="13717"/>
            <a:ext cx="2318004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83480" y="13717"/>
            <a:ext cx="583691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04492" y="115316"/>
            <a:ext cx="33134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0" spc="-15" dirty="0">
                <a:solidFill>
                  <a:srgbClr val="FFFFFF"/>
                </a:solidFill>
              </a:rPr>
              <a:t>Zoonotic</a:t>
            </a:r>
            <a:r>
              <a:rPr sz="2800" b="0" spc="-45" dirty="0">
                <a:solidFill>
                  <a:srgbClr val="FFFFFF"/>
                </a:solidFill>
              </a:rPr>
              <a:t> </a:t>
            </a:r>
            <a:r>
              <a:rPr sz="2800" b="0" spc="-5" dirty="0">
                <a:solidFill>
                  <a:srgbClr val="FFFFFF"/>
                </a:solidFill>
              </a:rPr>
              <a:t>Hookworms</a:t>
            </a:r>
            <a:endParaRPr sz="2800"/>
          </a:p>
        </p:txBody>
      </p:sp>
      <p:sp>
        <p:nvSpPr>
          <p:cNvPr id="12" name="object 12"/>
          <p:cNvSpPr txBox="1"/>
          <p:nvPr/>
        </p:nvSpPr>
        <p:spPr>
          <a:xfrm>
            <a:off x="7726171" y="5058536"/>
            <a:ext cx="1961514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Heukelbach and Feldmeier</a:t>
            </a:r>
            <a:r>
              <a:rPr kumimoji="0" sz="105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2008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13828" y="3610432"/>
            <a:ext cx="30492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Bullous lesions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cutaneous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</a:t>
            </a:r>
            <a:r>
              <a:rPr kumimoji="0" sz="12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migrans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77000" y="1142872"/>
            <a:ext cx="3733800" cy="23289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8843ABD-2BBD-4A67-87A6-AE98BAD9817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97297" y="1173965"/>
            <a:ext cx="1597406" cy="47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3000" spc="-5" dirty="0"/>
              <a:t>Qu</a:t>
            </a:r>
            <a:r>
              <a:rPr sz="3000" spc="5" dirty="0"/>
              <a:t>i</a:t>
            </a:r>
            <a:r>
              <a:rPr sz="3000" dirty="0"/>
              <a:t>z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70493" y="1905000"/>
            <a:ext cx="6851015" cy="3562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11454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Now we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invite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to take the module quiz and test</a:t>
            </a:r>
            <a:r>
              <a:rPr kumimoji="0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  recent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learning.</a:t>
            </a:r>
          </a:p>
          <a:p>
            <a:pPr marL="355600" marR="102235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module quiz contains 15 questions covering the 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epidemiology,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clinical presentation, pathogenesis,  diagnostics, treatments, and prevention strategies for</a:t>
            </a:r>
            <a:r>
              <a:rPr kumimoji="0" sz="2000" b="0" i="0" u="none" strike="noStrike" kern="1200" cap="none" spc="-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infections discussed in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module.</a:t>
            </a:r>
          </a:p>
          <a:p>
            <a:pPr marL="355600" marR="1524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 your answers on a separate piece of paper and</a:t>
            </a:r>
            <a:r>
              <a:rPr kumimoji="0" sz="20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then  check them against the answers given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Question  #15.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completing your quiz, come back for the summary</a:t>
            </a:r>
            <a:r>
              <a:rPr kumimoji="0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this module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presentation.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422DB84-69BA-45ED-88E1-EF429B43F5B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1" y="1017778"/>
            <a:ext cx="5349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prevalence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Chagas' disease is seen</a:t>
            </a:r>
            <a:r>
              <a:rPr kumimoji="0" sz="1800" b="1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541" y="1566418"/>
            <a:ext cx="1911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B  C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2194" y="1566418"/>
            <a:ext cx="15494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915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North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America  Europe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Africa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South America  Southeast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Asia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7540" y="3487039"/>
            <a:ext cx="5358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Trypanosoma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 is primarily transmitted</a:t>
            </a:r>
            <a:r>
              <a:rPr kumimoji="0" sz="1800" b="1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07540" y="4035933"/>
            <a:ext cx="1905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B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 D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2195" y="4035933"/>
            <a:ext cx="220789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Rhodnius prolixus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Triatoma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infestans  Anopheles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mosquitos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15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of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above	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20DA6CC-16A7-4515-9ED4-DC4E282DBA7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1" y="1017778"/>
            <a:ext cx="861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serious clinical manifestation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chronic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 Chagas' disease</a:t>
            </a:r>
            <a:r>
              <a:rPr kumimoji="0" sz="1800" b="1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341" y="1566418"/>
            <a:ext cx="1911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B  C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6045" y="1566418"/>
            <a:ext cx="17100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Kidney failure  Heart failure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Romana’s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  Me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1340" y="3487040"/>
            <a:ext cx="83826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following diagnostic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method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involves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inspection of a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vector's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hind  gut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allowed to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feed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suspected Chagas' disease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1341" y="4310254"/>
            <a:ext cx="1911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B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6044" y="4310254"/>
            <a:ext cx="27000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6405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 sample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staining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Xenodiagnosis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Antibody testing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PCR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oligochromatography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E763E79-F690-460C-8F39-8100ED7E4B4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866902"/>
            <a:ext cx="8836660" cy="52059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 Which of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following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statements about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of Chagas disease is</a:t>
            </a:r>
            <a:r>
              <a:rPr kumimoji="0" sz="1600" b="1" i="0" u="none" strike="noStrike" kern="1200" cap="none" spc="3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true?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21272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7975" algn="l"/>
                <a:tab pos="308610" algn="l"/>
              </a:tabLst>
              <a:defRPr/>
            </a:pPr>
            <a:endParaRPr kumimoji="0" lang="en-CA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21272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07975" algn="l"/>
                <a:tab pos="308610" algn="l"/>
              </a:tabLst>
              <a:defRPr/>
            </a:pP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Benznidizole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has significantly greater efficacy than nifurtimox for treating acute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Chagas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15595" marR="0" lvl="0" indent="-3035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315595" algn="l"/>
                <a:tab pos="31623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duration is 7-10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29565" marR="0" lvl="0" indent="-3175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329565" algn="l"/>
                <a:tab pos="3302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Granulocytosis is a common side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6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benznidazole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29565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329565" algn="l"/>
                <a:tab pos="3302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Nifurtimox is highly effective in treating chronic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Chagas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29565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329565" algn="l"/>
                <a:tab pos="3302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Conventional serologic testing can remain positive for &gt;5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treatment is  complete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7239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6. </a:t>
            </a:r>
            <a:r>
              <a:rPr kumimoji="0" sz="16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Two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sub-species of 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Trypanosoma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brucei are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known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cause </a:t>
            </a:r>
            <a:r>
              <a:rPr kumimoji="0" sz="16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gambiense and  rhodesiense. Which of the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following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true regarding the differences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between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 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two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sub-species?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44577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7975" algn="l"/>
                <a:tab pos="308610" algn="l"/>
              </a:tabLst>
              <a:defRPr/>
            </a:pPr>
            <a:endParaRPr kumimoji="0" lang="en-CA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44577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07975" algn="l"/>
                <a:tab pos="308610" algn="l"/>
              </a:tabLst>
              <a:defRPr/>
            </a:pP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Gambiense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accounts for a greater number of total annual infections and deaths than  rhodesiense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44577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07975" algn="l"/>
                <a:tab pos="308610" algn="l"/>
              </a:tabLst>
              <a:defRPr/>
            </a:pP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Gambiense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localized to Southeast Asia, whereas rhodesiense is localized to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Northwest</a:t>
            </a:r>
            <a:r>
              <a:rPr kumimoji="0" lang="en-CA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Africa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44577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07975" algn="l"/>
                <a:tab pos="308610" algn="l"/>
              </a:tabLst>
              <a:defRPr/>
            </a:pP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Gambiense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transmitted by the tsetse 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fly,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whereas rhodesiense is transmitted by the  kissing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bug</a:t>
            </a:r>
            <a:r>
              <a:rPr kumimoji="0" lang="en-CA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44577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07975" algn="l"/>
                <a:tab pos="308610" algn="l"/>
              </a:tabLst>
              <a:defRPr/>
            </a:pP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Gambiense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infection causes a more rapid disease progression than rhodesiense,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death usually occurring within weeks to months of infection if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untreated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BA4BC0A-7D74-4C72-9942-986897B5052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5141" y="1044955"/>
            <a:ext cx="7022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7.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of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following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typical clinical manifestation of the  meningoencephalitic stage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T.brucei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5140" y="1867916"/>
            <a:ext cx="1905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B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 D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1867916"/>
            <a:ext cx="59899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Excessive nocturnal somnolence and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daytime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hyperactivity  Dilated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cardiomyopathy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37623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Brain hemorrhage  Psychiatric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Polyphagia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5140" y="4063110"/>
            <a:ext cx="8616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8.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of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following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commonly used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diagnostic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 routine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screening?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5140" y="4886071"/>
            <a:ext cx="1905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B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 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9845" y="4886071"/>
            <a:ext cx="54857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PCR amplification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trypanosomal DNA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the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CSF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Identification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tsetse fly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DNA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chancre aspirate  Card Agglutination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Trypanosomiasis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(CATT)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Loop-mediated Isothermal Amplification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(LAMP)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38CB370-2AA5-4ECB-B2F6-CC75684B539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5140" y="941578"/>
            <a:ext cx="8115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9.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of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following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adverse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reactions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associated 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melarsoprol  therapy?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5140" y="1764539"/>
            <a:ext cx="1905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B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 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1764539"/>
            <a:ext cx="48914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Disseminated intravascular coagulation</a:t>
            </a:r>
            <a:r>
              <a:rPr kumimoji="0" sz="18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(DIC)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Disulfiram-like reaction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(DLR)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Post-treatment reactive encephalopathy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(PTRE)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Acute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myelogenous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leukemia</a:t>
            </a:r>
            <a:r>
              <a:rPr kumimoji="0" sz="18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(AML)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5141" y="3685413"/>
            <a:ext cx="8289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10.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of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following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significant barrier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for individuals  affected by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5141" y="4508373"/>
            <a:ext cx="190500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B  C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9844" y="4508372"/>
            <a:ext cx="72453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 are currently no effective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Lack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awareness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 in endemic</a:t>
            </a:r>
            <a:r>
              <a:rPr kumimoji="0" sz="18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 period of clinical latency (on average 10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years)</a:t>
            </a:r>
            <a:r>
              <a:rPr kumimoji="0" sz="18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between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9845" y="5331714"/>
            <a:ext cx="7206311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acute presentation and onset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neuropsychiatric</a:t>
            </a:r>
            <a:r>
              <a:rPr kumimoji="0" sz="18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2710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treatments have significant side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must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administered  intravenously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ACC60E7-DB90-4275-B4CF-0D9A370B149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5141" y="1044955"/>
            <a:ext cx="7515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11.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infections most commonly result from 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</a:t>
            </a:r>
            <a:r>
              <a:rPr kumimoji="0" sz="1800" b="1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scenario?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5140" y="1593597"/>
            <a:ext cx="1905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B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 D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1593597"/>
            <a:ext cx="306006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Swimming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infested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waters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Drinking contaminated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of an open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wound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Contact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skin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infested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soil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5141" y="3514091"/>
            <a:ext cx="78397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12.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patient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presentation(s) is/are most consistent 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80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69845" y="4337431"/>
            <a:ext cx="759205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77975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Hemolytic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anemia, thrombocytopenia, purpura, renal failure  Megaloblastic anemia, neurological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Microcytic anemia, fatigue,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weakness,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6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malnutrition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Anemia accompanied by Howell-Jolly bodies, jaundice, and</a:t>
            </a:r>
            <a:r>
              <a:rPr kumimoji="0" sz="16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vaso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-occlusive</a:t>
            </a:r>
            <a:r>
              <a:rPr kumimoji="0" lang="en-CA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crises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5141" y="4337430"/>
            <a:ext cx="62166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5609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B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 D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9844" y="5322316"/>
            <a:ext cx="8509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4CC48B3-1E51-43DA-BF12-2828987FAD6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5140" y="1189990"/>
            <a:ext cx="5765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13. Definitive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diagnosis of hookworm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achieved</a:t>
            </a:r>
            <a:r>
              <a:rPr kumimoji="0" sz="18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5140" y="1738707"/>
            <a:ext cx="1905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B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 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9845" y="1738707"/>
            <a:ext cx="37064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Microscopy on patient fecal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cultures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162179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CBC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differential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Clinical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5141" y="3659504"/>
            <a:ext cx="5917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14.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preferred treatment for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  <a:r>
              <a:rPr kumimoji="0" sz="18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5141" y="4208146"/>
            <a:ext cx="1911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B  C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9845" y="4208146"/>
            <a:ext cx="32353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single dose of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triclabendazole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single dose of albendazole 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Vancomycin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IV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10-14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days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Praziquantel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1C61F79-26B8-4EA5-8E82-640D5202E3A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475" y="295663"/>
            <a:ext cx="542607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400" dirty="0">
                <a:solidFill>
                  <a:srgbClr val="FFFFFF"/>
                </a:solidFill>
              </a:rPr>
              <a:t>1.6 </a:t>
            </a:r>
            <a:r>
              <a:rPr sz="2400" spc="-5" dirty="0">
                <a:solidFill>
                  <a:srgbClr val="FFFFFF"/>
                </a:solidFill>
              </a:rPr>
              <a:t>Diagnosis: </a:t>
            </a:r>
            <a:r>
              <a:rPr sz="2500" i="1" spc="-55" dirty="0">
                <a:solidFill>
                  <a:srgbClr val="FFFFFF"/>
                </a:solidFill>
              </a:rPr>
              <a:t>Ascaris</a:t>
            </a:r>
            <a:r>
              <a:rPr sz="2500" i="1" spc="-50" dirty="0">
                <a:solidFill>
                  <a:srgbClr val="FFFFFF"/>
                </a:solidFill>
              </a:rPr>
              <a:t> </a:t>
            </a:r>
            <a:r>
              <a:rPr sz="2500" i="1" spc="-60" dirty="0">
                <a:solidFill>
                  <a:srgbClr val="FFFFFF"/>
                </a:solidFill>
              </a:rPr>
              <a:t>lumbricoides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1831340" y="2720418"/>
            <a:ext cx="371221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Single, f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ertilized</a:t>
            </a: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 lumbricoides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A199847-B051-40AE-AAD3-126E596358C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400E4DEC-2891-46F0-B1FF-CBC2F0F68187}"/>
              </a:ext>
            </a:extLst>
          </p:cNvPr>
          <p:cNvSpPr/>
          <p:nvPr/>
        </p:nvSpPr>
        <p:spPr>
          <a:xfrm>
            <a:off x="5950392" y="1607125"/>
            <a:ext cx="4118991" cy="3853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300353"/>
            <a:ext cx="7797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15.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Vaccine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initiative aims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antibodies 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against 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following hookworm</a:t>
            </a:r>
            <a:r>
              <a:rPr kumimoji="0" sz="1800" b="1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processes?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340" y="2123314"/>
            <a:ext cx="1905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B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 D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6045" y="2123314"/>
            <a:ext cx="45205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Larval maturation 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gastrointestinal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880744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reproduction  Larval migration through host tissue  Adult digestion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hemoglobin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and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22B34BC-E8D1-4A2D-A5BA-43FF67E6B32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9C86DB-5B51-449C-9EBE-9EA0E038E81E}"/>
              </a:ext>
            </a:extLst>
          </p:cNvPr>
          <p:cNvSpPr txBox="1"/>
          <p:nvPr/>
        </p:nvSpPr>
        <p:spPr>
          <a:xfrm>
            <a:off x="3048000" y="2362201"/>
            <a:ext cx="6172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Answers to the Questions: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4D08902-5390-4454-BAA5-FF6E2D28229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1" y="1217804"/>
            <a:ext cx="8152765" cy="4483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prevalence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Chagas' disease is seen</a:t>
            </a:r>
            <a:r>
              <a:rPr kumimoji="0" sz="1800" b="1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3683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	South America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 million people are infected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worldwide,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vast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majority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located in Latin America; 25% 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Latin American  population are believed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Trypanosoma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 is primarily transmitted</a:t>
            </a:r>
            <a:r>
              <a:rPr kumimoji="0" sz="18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9232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	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Rhodnius prolixus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	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Triatoma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infestans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3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Anopheles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mosquitos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4445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lphaUcPeriod" startAt="3"/>
              <a:tabLst>
                <a:tab pos="354965" algn="l"/>
                <a:tab pos="355600" algn="l"/>
              </a:tabLst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Only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Rhodnius and Triatoma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trypanosomes;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Anopheles mosquitos transmit Plasmodium spp. and are responsible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malaria  rather than Chagas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308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 startAt="3"/>
              <a:tabLst>
                <a:tab pos="342900" algn="l"/>
                <a:tab pos="34353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above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A5AD40C-A84C-4974-972C-B9B92444DF0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012697"/>
            <a:ext cx="827405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most serious clinical manifestation of chronic phase Chagas'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  <a:r>
              <a:rPr kumimoji="0" sz="1400" b="1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69875" marR="0" lvl="0" indent="-257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69875" algn="l"/>
                <a:tab pos="270510" algn="l"/>
                <a:tab pos="1491615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Kidney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failure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Chagas disease is not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associated with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kidney</a:t>
            </a:r>
            <a:r>
              <a:rPr kumimoji="0" sz="14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failure.</a:t>
            </a:r>
          </a:p>
          <a:p>
            <a:pPr marL="12700" marR="6604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8765" algn="l"/>
                <a:tab pos="279400" algn="l"/>
                <a:tab pos="1390650" algn="l"/>
              </a:tabLst>
              <a:defRPr/>
            </a:pPr>
            <a:r>
              <a:rPr kumimoji="0" lang="en-CA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Heart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failure	Correct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Chronic Chagasic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cardiomyopathy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resulting in congestive heart failure is</a:t>
            </a:r>
            <a:r>
              <a:rPr kumimoji="0" sz="1400" b="0" i="0" u="none" strike="noStrike" kern="1200" cap="none" spc="-26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serious and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life-threatening manifestation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chronic Chagas</a:t>
            </a:r>
            <a:r>
              <a:rPr kumimoji="0" sz="14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89560" algn="l"/>
                <a:tab pos="290195" algn="l"/>
              </a:tabLst>
              <a:defRPr/>
            </a:pPr>
            <a:r>
              <a:rPr kumimoji="0" lang="en-CA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Romana’s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Romana’s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 is the name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the painless periorbital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edema  typical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acute (not chronic) Chagas infection; this occurs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parasite enters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via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conjunctiva.  D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Megaesophagus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Incorrect -- Although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megaesophagus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debilitating and is indeed seen frequently  in chronic Chagas disease, it is generally not fatal; heart failure is the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serious life-threatening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manifestation.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341" y="3786885"/>
            <a:ext cx="8354059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26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following diagnostic method involves the inspection of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vector's hind gut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it is allowed  to feed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suspected Chagas'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  <a:r>
              <a:rPr kumimoji="0" sz="1400" b="1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269875" marR="0" lvl="0" indent="-25781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69875" algn="l"/>
                <a:tab pos="27051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 sample staining --</a:t>
            </a:r>
            <a:r>
              <a:rPr kumimoji="0" sz="14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Blood sample staining does not require the use of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vectors.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3111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78765" algn="l"/>
                <a:tab pos="279400" algn="l"/>
              </a:tabLst>
              <a:defRPr/>
            </a:pPr>
            <a:r>
              <a:rPr kumimoji="0" lang="en-CA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 err="1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Xenodiagnosis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 --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Xenodiagnosis involves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detection of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trypomastigotes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the hindgut of</a:t>
            </a:r>
            <a:r>
              <a:rPr kumimoji="0" sz="1400" b="0" i="0" u="none" strike="noStrike" kern="1200" cap="none" spc="-14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vector;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technique takes up to 6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weeks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is about 70%</a:t>
            </a:r>
            <a:r>
              <a:rPr kumimoji="0" sz="1400" b="0" i="0" u="none" strike="noStrike" kern="1200" cap="none" spc="-23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sensitive.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80670" algn="l"/>
                <a:tab pos="281305" algn="l"/>
              </a:tabLst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Antibody testing --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Antibody testing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involves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measuring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 specific</a:t>
            </a:r>
            <a:r>
              <a:rPr kumimoji="0" sz="14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antibodies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patient’s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92075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89560" algn="l"/>
                <a:tab pos="290195" algn="l"/>
              </a:tabLst>
              <a:defRPr/>
            </a:pPr>
            <a:r>
              <a:rPr kumimoji="0" lang="en-CA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PCR oligochromatography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PCR oligochromatography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molecular diagnostic method  and does not require the use of</a:t>
            </a:r>
            <a:r>
              <a:rPr kumimoji="0" sz="14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vectors.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687F3EE-629F-4C8A-BA7F-F0331D9AC94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236979"/>
            <a:ext cx="8456930" cy="49443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 Which of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following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statements about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of Chagas disease is</a:t>
            </a:r>
            <a:r>
              <a:rPr kumimoji="0" sz="1600" b="1" i="0" u="none" strike="noStrike" kern="1200" cap="none" spc="3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true?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32766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07975" algn="l"/>
                <a:tab pos="308610" algn="l"/>
              </a:tabLst>
              <a:defRPr/>
            </a:pP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Benznidizole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has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significantly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greater efficacy than nifurtimox for treating acute Chagas  disease -- Incorrect -- Both drugs are equally effective in treating acute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Chagas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disease;  benznidazole is more effective than nifurtimox (60%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20%) in treating chronic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Chagas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disease.</a:t>
            </a:r>
            <a:r>
              <a:rPr kumimoji="0" lang="en-CA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32766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07975" algn="l"/>
                <a:tab pos="308610" algn="l"/>
              </a:tabLst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duration is 7-10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Incorrect --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duration is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&gt;60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days,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associated side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make it difficult for patients to adhere to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Chagas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therapy</a:t>
            </a:r>
            <a:r>
              <a:rPr kumimoji="0" sz="1600" b="0" i="0" u="none" strike="noStrike" kern="1200" cap="none" spc="2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regimens.</a:t>
            </a:r>
            <a:r>
              <a:rPr kumimoji="0" lang="en-CA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32766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07975" algn="l"/>
                <a:tab pos="308610" algn="l"/>
              </a:tabLst>
              <a:defRPr/>
            </a:pP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Granulocytosis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a common side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benznidazole -- Incorrect -- Granulocytopenia,  not granulocytosis, is a common side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benznidazole. Rash and peripheral neuropathy  are also common side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this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medication.</a:t>
            </a:r>
            <a:r>
              <a:rPr kumimoji="0" lang="en-CA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32766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07975" algn="l"/>
                <a:tab pos="30861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Nifurtimox is highly effective in treating chronic</a:t>
            </a:r>
            <a:r>
              <a:rPr kumimoji="0" sz="16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Chagas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	-- Incorrect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Nifurtimox has only a 20% cure rate for chronic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Chagas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disease; benznidazole is somewhat  more effective (60% cure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rate).</a:t>
            </a:r>
            <a:r>
              <a:rPr kumimoji="0" lang="en-CA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32766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07975" algn="l"/>
                <a:tab pos="30861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Conventional serologic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testing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remain positive for 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&gt;5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years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treatment is</a:t>
            </a:r>
            <a:r>
              <a:rPr kumimoji="0" sz="1600" b="0" i="0" u="none" strike="noStrike" kern="1200" cap="none" spc="26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</a:t>
            </a:r>
            <a:endParaRPr kumimoji="0" lang="en-CA" sz="1600" b="0" i="0" u="none" strike="noStrike" kern="1200" cap="none" spc="-5" normalizeH="0" baseline="0" noProof="0" dirty="0">
              <a:ln>
                <a:noFill/>
              </a:ln>
              <a:solidFill>
                <a:srgbClr val="00AF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32766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7975" algn="l"/>
                <a:tab pos="308610" algn="l"/>
              </a:tabLst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3365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 -- Persistently positive antibody testing makes it difficult to ensure a cure after a  standard course of</a:t>
            </a:r>
            <a:r>
              <a:rPr kumimoji="0" sz="1600" b="1" i="0" u="none" strike="noStrike" kern="1200" cap="none" spc="3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therapy.</a:t>
            </a: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4A164B8-DA47-4FA4-AF43-015638634C1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169365"/>
            <a:ext cx="852678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1495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76600" algn="l"/>
              </a:tabLst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6. 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Two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sub-species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Trypanosoma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brucei are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known to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cause 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gambiense</a:t>
            </a:r>
            <a:r>
              <a:rPr kumimoji="0" sz="18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rhodesiense.	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of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following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true regarding the  differences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between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two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sub-species?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4965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353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Gambiense accounts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greater number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total annual infections and</a:t>
            </a:r>
            <a:r>
              <a:rPr kumimoji="0" sz="1800" b="0" i="0" u="none" strike="noStrike" kern="1200" cap="none" spc="1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deaths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 rhodesiense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 -- Gambiense account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&gt;90% of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cases.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4965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3535" algn="l"/>
              </a:tabLst>
              <a:defRPr/>
            </a:pPr>
            <a:r>
              <a:rPr kumimoji="0" sz="18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Gambiense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localized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Southeast Asia,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whereas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rhodesiense is localized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Northwest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Africa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Gambiense is actually localized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NW Africa,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rhodesiense is localized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SE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Africa.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4965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3535" algn="l"/>
              </a:tabLst>
              <a:defRPr/>
            </a:pPr>
            <a:r>
              <a:rPr kumimoji="0" sz="18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Gambiense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transmitted by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tsetse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fly,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whereas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rhodesiense is transmitted  by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kissing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bug	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	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Both sub-species are transmitted by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tsetse 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fly.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kissing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bug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endemic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Central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South America,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responsible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transmission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cruzi (Chagas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disease).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4965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3535" algn="l"/>
              </a:tabLst>
              <a:defRPr/>
            </a:pPr>
            <a:r>
              <a:rPr kumimoji="0" sz="18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Gambiense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infection causes a more rapid disease progression than  rhodesiense,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death usually occurring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within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weeks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untreated	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Rhodesiense is characterized by a more rapid disease  progression than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gambiense.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847BB60-8F8D-4198-A742-BFF063A25D9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1" y="1217803"/>
            <a:ext cx="8317865" cy="49834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7. </a:t>
            </a:r>
            <a:r>
              <a:rPr kumimoji="0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of </a:t>
            </a:r>
            <a:r>
              <a:rPr kumimoji="0" sz="1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following </a:t>
            </a:r>
            <a:r>
              <a:rPr kumimoji="0" sz="1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typical clinical manifestation </a:t>
            </a:r>
            <a:r>
              <a:rPr kumimoji="0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7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meningoencephalitic stage </a:t>
            </a:r>
            <a:r>
              <a:rPr kumimoji="0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7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T.brucei</a:t>
            </a:r>
            <a:r>
              <a:rPr kumimoji="0" sz="1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infection?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4953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  <a:tab pos="6503034" algn="l"/>
              </a:tabLst>
              <a:defRPr/>
            </a:pP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Excessive nocturnal somnolence and</a:t>
            </a:r>
            <a:r>
              <a:rPr kumimoji="0" sz="17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daytime</a:t>
            </a:r>
            <a:r>
              <a:rPr kumimoji="0" sz="17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hyperactivity	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Although </a:t>
            </a:r>
            <a:r>
              <a:rPr kumimoji="0" sz="17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associated </a:t>
            </a:r>
            <a:r>
              <a:rPr kumimoji="0" sz="1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disturbances in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normal sleep-wake </a:t>
            </a:r>
            <a:r>
              <a:rPr kumimoji="0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cycle,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typical pattern is </a:t>
            </a:r>
            <a:r>
              <a:rPr kumimoji="0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daytime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somnolence and nocturnal</a:t>
            </a:r>
            <a:r>
              <a:rPr kumimoji="0" sz="17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insomnia.</a:t>
            </a:r>
            <a:r>
              <a:rPr kumimoji="0" lang="en-CA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4953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  <a:tab pos="6503034" algn="l"/>
              </a:tabLst>
              <a:defRPr/>
            </a:pP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Dilated</a:t>
            </a:r>
            <a:r>
              <a:rPr kumimoji="0" sz="17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cardiomyopathy	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Incorrect -- Although on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rare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occasions </a:t>
            </a:r>
            <a:r>
              <a:rPr kumimoji="0" sz="17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T.brucei 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can cause cardiovascular </a:t>
            </a:r>
            <a:r>
              <a:rPr kumimoji="0" sz="17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morbidity,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dilated cardiomyopathy is not a  typical manifestation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(this is, </a:t>
            </a:r>
            <a:r>
              <a:rPr kumimoji="0" sz="17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however,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common manifestation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chronic Chagas  disease).</a:t>
            </a:r>
            <a:r>
              <a:rPr kumimoji="0" lang="en-CA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4953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  <a:tab pos="6503034" algn="l"/>
              </a:tabLst>
              <a:defRPr/>
            </a:pP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Brain</a:t>
            </a:r>
            <a:r>
              <a:rPr kumimoji="0" sz="17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hemorrhage	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Although meningoencephalitic infection  </a:t>
            </a:r>
            <a:r>
              <a:rPr kumimoji="0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affects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brain, hemorrhage is not generally associated </a:t>
            </a:r>
            <a:r>
              <a:rPr kumimoji="0" sz="17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</a:t>
            </a:r>
            <a:r>
              <a:rPr kumimoji="0" sz="17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disease.</a:t>
            </a:r>
            <a:r>
              <a:rPr kumimoji="0" lang="en-CA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4953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  <a:tab pos="6503034" algn="l"/>
              </a:tabLst>
              <a:defRPr/>
            </a:pP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Psychiatric</a:t>
            </a:r>
            <a:r>
              <a:rPr kumimoji="0" sz="1700" b="0" i="0" u="none" strike="noStrike" kern="1200" cap="none" spc="5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	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</a:t>
            </a:r>
            <a:r>
              <a:rPr kumimoji="0" sz="17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</a:t>
            </a:r>
            <a:endParaRPr kumimoji="0" lang="en-CA" sz="1700" b="0" i="0" u="none" strike="noStrike" kern="1200" cap="none" spc="-5" normalizeH="0" baseline="0" noProof="0" dirty="0">
              <a:ln>
                <a:noFill/>
              </a:ln>
              <a:solidFill>
                <a:srgbClr val="00AF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4953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343535" algn="l"/>
                <a:tab pos="6503034" algn="l"/>
              </a:tabLst>
              <a:defRPr/>
            </a:pP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Psychiatric symptoms are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700" b="0" i="0" u="none" strike="noStrike" kern="1200" cap="none" spc="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common</a:t>
            </a:r>
            <a:r>
              <a:rPr kumimoji="0" lang="en-CA" sz="17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manifestation, and contribute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stigma associated </a:t>
            </a:r>
            <a:r>
              <a:rPr kumimoji="0" sz="17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700" b="0" i="0" u="none" strike="noStrike" kern="1200" cap="none" spc="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00" b="0" i="0" u="none" strike="noStrike" kern="1200" cap="none" spc="-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HAT.</a:t>
            </a:r>
            <a:r>
              <a:rPr kumimoji="0" lang="en-CA" sz="1700" b="0" i="0" u="none" strike="noStrike" kern="1200" cap="none" spc="-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12700" marR="4953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343535" algn="l"/>
                <a:tab pos="6503034" algn="l"/>
              </a:tabLst>
              <a:defRPr/>
            </a:pP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 Polyphagia	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lang="en-US" sz="17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</a:t>
            </a:r>
          </a:p>
          <a:p>
            <a:pPr marL="12700" marR="4953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343535" algn="l"/>
                <a:tab pos="6503034" algn="l"/>
              </a:tabLst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opposite is true: 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anorexia, 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</a:t>
            </a:r>
            <a:r>
              <a:rPr kumimoji="0" lang="en-US" sz="17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polyphagia, 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common manifestation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meningoencephalitis</a:t>
            </a:r>
            <a:r>
              <a:rPr kumimoji="0" lang="en-US" sz="17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3E5AC41-29CE-4430-8064-CBB8825EE8E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1" y="1258901"/>
            <a:ext cx="8460105" cy="334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8.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of the following is the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commonly used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diagnostic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8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routine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screening?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9906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PCR amplification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trypanosomal DNA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the CSF 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is not  a routine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is not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amenable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resource-limited</a:t>
            </a:r>
            <a:r>
              <a:rPr kumimoji="0" sz="18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settings.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9906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Identification 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tsetse fly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DNA from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chancre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aspirate	-- Incorrect -- 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Tsetse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flies  are only a vector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 do not invade host tissue or play a role in disease  pathogenesis.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9906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Card Agglutination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Trypanosomiasis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(CATT)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is a common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be done relatively easily in resource-limited</a:t>
            </a:r>
            <a:r>
              <a:rPr kumimoji="0" sz="1800" b="0" i="0" u="none" strike="noStrike" kern="1200" cap="none" spc="14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settings.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9906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Loop-mediated Isothermal Amplification (LAMP)</a:t>
            </a: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	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testing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modality,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though promising,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still</a:t>
            </a:r>
            <a:r>
              <a:rPr kumimoji="0" sz="18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experimental.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58A2B10-75AC-4CD3-9463-9F70F21B8FA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5141" y="1238504"/>
            <a:ext cx="8636635" cy="38985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6415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9.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of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following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adverse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reactions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associated 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melarsoprol  therapy?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3302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  <a:tab pos="518223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Disseminated intravascular</a:t>
            </a:r>
            <a:r>
              <a:rPr kumimoji="0" sz="1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coagulation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(DIC)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--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DIC 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associated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melarsoprol; post-treatment reactive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encephalopathy,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however,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occurs in 10%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treated patients, half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as a</a:t>
            </a:r>
            <a:r>
              <a:rPr kumimoji="0" sz="18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result.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3302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  <a:tab pos="518223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Disulfiram-like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reaction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(DLR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r>
              <a:rPr kumimoji="0" lang="en-CA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disulfiram-like reaction is not  associated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melarsoprol; post-treatment reactive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encephalopathy,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however,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occurs in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10%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treated patients, half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as a</a:t>
            </a:r>
            <a:r>
              <a:rPr kumimoji="0" sz="18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result.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3302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  <a:tab pos="518223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Post-treatment reactive</a:t>
            </a:r>
            <a:r>
              <a:rPr kumimoji="0" sz="1800" b="0" i="0" u="none" strike="noStrike" kern="1200" cap="none" spc="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encephalopathy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(PTRE)	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PTRE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occurs in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10%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 treated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melarsoprol, half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as a</a:t>
            </a:r>
            <a:r>
              <a:rPr kumimoji="0" sz="1800" b="0" i="0" u="none" strike="noStrike" kern="1200" cap="none" spc="17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result.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3302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  <a:tab pos="518223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Acute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myelogenous</a:t>
            </a:r>
            <a:r>
              <a:rPr kumimoji="0" sz="18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leukemia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(AML)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Leukemia is not associated 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8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melarsoprol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therapy.</a:t>
            </a:r>
            <a:r>
              <a:rPr kumimoji="0" lang="en-CA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Post-treatment reactive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encephalopathy,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however,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occurs  in 10%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treated patients, half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die as a</a:t>
            </a:r>
            <a:r>
              <a:rPr kumimoji="0" sz="18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D87F9D6-AE2D-4E94-B427-EF7AFF3339B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5141" y="1217804"/>
            <a:ext cx="8531225" cy="44525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10.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of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following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significant barrier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for</a:t>
            </a:r>
            <a:r>
              <a:rPr kumimoji="0" sz="1800" b="1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individuals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affected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38455" algn="l"/>
                <a:tab pos="33909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 are currently no effective treatments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Although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of the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available medications are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difficult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administer in resource-limited settings and have  significant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toxicity,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 are several effective medications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HAT,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including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melarsoprol, eflornithine,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pentamidine, and</a:t>
            </a:r>
            <a:r>
              <a:rPr kumimoji="0" sz="18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suramin.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38455" algn="l"/>
                <a:tab pos="33909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Lack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awareness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 in</a:t>
            </a:r>
            <a:r>
              <a:rPr kumimoji="0" sz="18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endemic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Generally,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 is a high level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awareness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populations inhabiting disease endemic  areas.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38455" algn="l"/>
                <a:tab pos="33909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 is a long period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clinical latency (on average 10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years) between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acute  presentation and onset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neuropsychiatric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 is no  significant period of clinical latency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HAT.</a:t>
            </a:r>
            <a:r>
              <a:rPr kumimoji="0" lang="en-CA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38455" algn="l"/>
                <a:tab pos="33909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treatments have significant side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must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administered  intravenously	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statement is true; novel therapeutics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 desperately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needed.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CECD3C4-6028-489C-A126-9918B086F22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632" y="219346"/>
            <a:ext cx="554164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400" dirty="0">
                <a:solidFill>
                  <a:srgbClr val="FFFFFF"/>
                </a:solidFill>
              </a:rPr>
              <a:t>1.7 </a:t>
            </a:r>
            <a:r>
              <a:rPr sz="2400" spc="-5" dirty="0">
                <a:solidFill>
                  <a:srgbClr val="FFFFFF"/>
                </a:solidFill>
              </a:rPr>
              <a:t>Treatment: </a:t>
            </a:r>
            <a:r>
              <a:rPr sz="2500" i="1" spc="-55" dirty="0">
                <a:solidFill>
                  <a:srgbClr val="FFFFFF"/>
                </a:solidFill>
              </a:rPr>
              <a:t>Ascaris</a:t>
            </a:r>
            <a:r>
              <a:rPr sz="2500" i="1" spc="-70" dirty="0">
                <a:solidFill>
                  <a:srgbClr val="FFFFFF"/>
                </a:solidFill>
              </a:rPr>
              <a:t> </a:t>
            </a:r>
            <a:r>
              <a:rPr sz="2500" i="1" spc="-60" dirty="0">
                <a:solidFill>
                  <a:srgbClr val="FFFFFF"/>
                </a:solidFill>
              </a:rPr>
              <a:t>lumbricoides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1831340" y="850171"/>
            <a:ext cx="8526780" cy="383630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5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Drugs of</a:t>
            </a:r>
            <a:r>
              <a:rPr kumimoji="0" sz="22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choice:</a:t>
            </a:r>
          </a:p>
          <a:p>
            <a:pPr marL="926465" marR="0" lvl="1" indent="-457200" algn="l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Albendazole, Mebendazole, Pyrantel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pamoate</a:t>
            </a:r>
          </a:p>
          <a:p>
            <a:pPr marL="926465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Levamisol, Ivermectin (less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effective)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of</a:t>
            </a:r>
            <a:r>
              <a:rPr kumimoji="0" sz="22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complications:</a:t>
            </a: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Prednisolone therapy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(hypereosinophilia)</a:t>
            </a: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Supportive treatment with antispasmodics, nasogastric tube,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IV</a:t>
            </a:r>
            <a:r>
              <a:rPr kumimoji="0" sz="2000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fluids</a:t>
            </a: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Rarely enterotomy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required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  <a:tab pos="1891664" algn="l"/>
                <a:tab pos="2370455" algn="l"/>
                <a:tab pos="3830320" algn="l"/>
                <a:tab pos="4822825" algn="l"/>
                <a:tab pos="5208270" algn="l"/>
                <a:tab pos="6574155" algn="l"/>
                <a:tab pos="705294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nutritio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status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eviden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mpai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ment,  supplementation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71314" y="4592536"/>
            <a:ext cx="1644777" cy="1644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38263" y="4622253"/>
            <a:ext cx="2762250" cy="1543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46414" y="4725162"/>
            <a:ext cx="1345311" cy="1345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A4116A9-F9F8-4C49-93E0-1589F732E90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9022" y="833025"/>
            <a:ext cx="8472170" cy="56137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11.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infections most commonly result from </a:t>
            </a:r>
            <a:r>
              <a:rPr kumimoji="0" sz="1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</a:t>
            </a:r>
            <a:r>
              <a:rPr kumimoji="0" sz="1400" b="1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scenario?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393065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269875" algn="l"/>
                <a:tab pos="270510" algn="l"/>
                <a:tab pos="2663825" algn="l"/>
              </a:tabLst>
              <a:defRPr/>
            </a:pP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393065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269875" algn="l"/>
                <a:tab pos="270510" algn="l"/>
                <a:tab pos="266382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Swimming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infested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waters	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--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 example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a parasitic infection that is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transmitted</a:t>
            </a:r>
            <a:r>
              <a:rPr kumimoji="0" sz="1400" b="0" i="0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swimming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infested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schistosomiasis.</a:t>
            </a:r>
            <a:endParaRPr kumimoji="0" lang="en-CA" sz="1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393065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269875" algn="l"/>
                <a:tab pos="270510" algn="l"/>
                <a:tab pos="2663825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Drinking contaminated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Incorrect --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parasitic infection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transmitted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</a:t>
            </a:r>
            <a:r>
              <a:rPr kumimoji="0" sz="1400" b="0" i="0" u="none" strike="noStrike" kern="1200" cap="none" spc="-2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drinking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contaminated water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ascariasis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(roundworm).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9560" marR="0" lvl="0" indent="-277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89560" algn="l"/>
                <a:tab pos="290195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an open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wound --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</a:t>
            </a:r>
            <a:r>
              <a:rPr kumimoji="0" sz="14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</a:p>
          <a:p>
            <a:pPr marL="289560" marR="0" lvl="0" indent="-277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>
                <a:tab pos="289560" algn="l"/>
                <a:tab pos="290195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Contact of skin to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infested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soil</a:t>
            </a: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Correct -- Both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native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zoonotic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enter the host through  the skin,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host steps in infested soil. Another parasitic infection that is also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transmitted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this  manner is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strongyloidiasis.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12. Which patient presentation(s) is/are most consistent </a:t>
            </a:r>
            <a:r>
              <a:rPr kumimoji="0" sz="1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</a:t>
            </a:r>
            <a:r>
              <a:rPr kumimoji="0" sz="1400" b="1" i="0" u="none" strike="noStrike" kern="1200" cap="none" spc="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infection?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889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269875" algn="l"/>
                <a:tab pos="27051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Hemolytic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anemia,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thrombocytopenia,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purpura, renal failure -- Incorrect --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classic</a:t>
            </a:r>
            <a:r>
              <a:rPr kumimoji="0" sz="1400" b="0" i="0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presentation  of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thrombotic thrombocytopenic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purpura, not hookworm</a:t>
            </a:r>
            <a:r>
              <a:rPr kumimoji="0" sz="14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889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269875" algn="l"/>
                <a:tab pos="27051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Megaloblastic anemia, neurological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Incorrect --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common presentation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400" b="0" i="0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vitamin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B12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deficiency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secondary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fish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tapeworm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(Diphyllobothrium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latum)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infection,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889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269875" algn="l"/>
                <a:tab pos="27051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Microcytic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anemia, fatigue,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weakness,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malnutrition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Correct --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feed on the blood of  infected hosts resulting in iron deficiency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leads to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microcytic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anemia.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fatigue and 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weakness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be attributed</a:t>
            </a:r>
            <a:r>
              <a:rPr kumimoji="0" sz="1400" b="0" i="0" u="none" strike="noStrike" kern="1200" cap="none" spc="-2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this anemia and to the general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malnutrition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caused by hookworm infection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 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889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269875" algn="l"/>
                <a:tab pos="27051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Anemia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accompanied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Howell-Jolly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bodies, jaundice, and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vaso-occlusive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crises -- Incorrect</a:t>
            </a:r>
            <a:r>
              <a:rPr kumimoji="0" sz="14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common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presentation of sickle cell crisis, not hookworm infection.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Howell-Jolly bodies are found in  asplenic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patients,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including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those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sickle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cell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whose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spleens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completely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infarcted.</a:t>
            </a:r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889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269875" algn="l"/>
                <a:tab pos="27051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While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represents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typical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presentation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infection,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consistent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vitamin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B12 deficiency secondary to fish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tapeworm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(Diphyllobothrium latum)</a:t>
            </a:r>
            <a:r>
              <a:rPr kumimoji="0" sz="1400" b="0" i="0" u="none" strike="noStrike" kern="1200" cap="none" spc="-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86F74B6-5FDF-4133-A5D8-9763EB7E4B9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0" y="1258900"/>
            <a:ext cx="8415020" cy="3621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13.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Definitive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diagnosis of hookworm is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achieved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34671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  <a:tab pos="51828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Microscopy on patient fecal samples</a:t>
            </a:r>
            <a:r>
              <a:rPr kumimoji="0" sz="1800" b="0" i="0" u="none" strike="noStrike" kern="1200" cap="none" spc="12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	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Confirmation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is achieved definitively by inspection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0" u="none" strike="noStrike" kern="1200" cap="none" spc="1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feces.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AF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34671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  <a:tab pos="51828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 cultures</a:t>
            </a:r>
            <a:r>
              <a:rPr kumimoji="0" sz="1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Parasitemia is not a part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</a:t>
            </a:r>
            <a:r>
              <a:rPr kumimoji="0" sz="18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life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cycle; blood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cultures are therefore of limited diagnostic</a:t>
            </a:r>
            <a:r>
              <a:rPr kumimoji="0" sz="18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utility.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34671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  <a:tab pos="51828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CBC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differential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While complete blood count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showing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anemia  and/or eosinophilia is suggestive of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infection, definitive diagnosis is  achieved by inspection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feces.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34671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  <a:tab pos="51828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Clinical symptoms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Clinical symptoms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are  non-specific; confirmation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parasite infection is achieved definitively by inspection  of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eggs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feces.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3BEBD16-ADAE-4608-9FF0-F83EA7FAAF5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1341" y="1257376"/>
            <a:ext cx="65652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14. The preferred treatment for </a:t>
            </a:r>
            <a:r>
              <a:rPr sz="2000" spc="5" dirty="0">
                <a:latin typeface="Arial"/>
                <a:cs typeface="Arial"/>
              </a:rPr>
              <a:t>hookworm </a:t>
            </a:r>
            <a:r>
              <a:rPr sz="2000" dirty="0">
                <a:latin typeface="Arial"/>
                <a:cs typeface="Arial"/>
              </a:rPr>
              <a:t>infection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340" y="1838326"/>
            <a:ext cx="8587740" cy="282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29565" algn="l"/>
                <a:tab pos="33020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single dose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triclabendazole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Albendazole, not triclabendazole, is  the first-line benzimidazole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</a:t>
            </a:r>
            <a:r>
              <a:rPr kumimoji="0" sz="18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infection.</a:t>
            </a:r>
            <a:endParaRPr kumimoji="0" lang="en-CA" sz="18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29565" algn="l"/>
                <a:tab pos="33020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single dose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albendazole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Single-dose albendazole is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preferred first-line therapy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AF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29565" algn="l"/>
                <a:tab pos="330200" algn="l"/>
              </a:tabLst>
              <a:defRPr/>
            </a:pP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Vancomycin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IV 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10-14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Vancomycin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not appropriate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parasites; single-dose albendazole 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first-line therapy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29565" algn="l"/>
                <a:tab pos="3302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Praziquantel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Praziquantel is indicated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parasitic infections such  as schistosomiasis, but not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infection. Single-dose albendazole is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first-line therapy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5801807-B541-4038-9387-E0148E88D6A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5140" y="941579"/>
            <a:ext cx="8658860" cy="50064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15.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Vaccine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initiative aims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antibodies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against 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of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following hookworm</a:t>
            </a:r>
            <a:r>
              <a:rPr kumimoji="0" sz="1800" b="1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processes?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635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343535" algn="l"/>
                <a:tab pos="4100195" algn="l"/>
              </a:tabLst>
              <a:defRPr/>
            </a:pPr>
            <a:endParaRPr kumimoji="0" lang="en-CA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6350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  <a:tab pos="410019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Larval maturation 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gastrointestinal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tract 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ASP-2 is expressed by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facilitates invasion 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host;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APR-1 is a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hemoglobinase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 enables adult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digest</a:t>
            </a:r>
            <a:r>
              <a:rPr kumimoji="0" sz="18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blood.	Both are targets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HHVI.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6350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  <a:tab pos="410019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reproduction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APR-1 is a hemoglobinase that  enables adult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digest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blood;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ASP-2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expressed by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and  facilitates invasion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host.	Both are targets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HHVI.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6350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  <a:tab pos="410019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Larval migration through host tissue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ASP-2 is expressed by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and facilitates invasion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host;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APR-1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hemoglobinase that  enables adult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digest</a:t>
            </a:r>
            <a:r>
              <a:rPr kumimoji="0" sz="18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blood.	Both are targets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HHVI.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6350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  <a:tab pos="410019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digestion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hemoglobin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Incorrect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APR-1 is a hemoglobinase that  enables adult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digest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blood;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ASP-2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expressed by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and  facilitates invasion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host.	Both are targets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HHVI.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6350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>
                <a:tab pos="342900" algn="l"/>
                <a:tab pos="343535" algn="l"/>
                <a:tab pos="410019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 -- APR-1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hemoglobinase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enables adult worms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digest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blood;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ASP-2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expressed by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and facilitates invasion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the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host.	Both are targets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HHVI.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E9B687C-45E5-4458-B1B6-CAB984115C9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1341" y="1060450"/>
            <a:ext cx="8209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Neglected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Diseases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and the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Research Innovation</a:t>
            </a:r>
            <a:r>
              <a:rPr kumimoji="0" sz="240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Gap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2300" y="1855979"/>
            <a:ext cx="4297680" cy="403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marR="162560" lvl="0" indent="-41148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23545" algn="l"/>
                <a:tab pos="4241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“90/10 Gap”: Only an estimated  10% of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global annual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R+D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funding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spent on diseases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constitute  90%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global disease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burden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24180" marR="271145" lvl="0" indent="-411480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23545" algn="l"/>
                <a:tab pos="42418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Neglected tropical diseases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(NTDs)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like Chagas,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HAT  suffer from lack of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adequate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R+D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funding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24180" marR="106680" lvl="0" indent="-41148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23545" algn="l"/>
                <a:tab pos="42418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rapid increase in funding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 NTDs 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equitably address  global disease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burden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24180" marR="5080" lvl="0" indent="-411480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23545" algn="l"/>
                <a:tab pos="42418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populations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affected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NTDs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lack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political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power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advocate on  their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own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behalf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enhanced</a:t>
            </a:r>
            <a:r>
              <a:rPr kumimoji="0" sz="18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R+D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7736" y="89916"/>
            <a:ext cx="2887980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13276" y="89916"/>
            <a:ext cx="583692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7541" y="191516"/>
            <a:ext cx="2444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0" spc="-5" dirty="0">
                <a:solidFill>
                  <a:srgbClr val="FFFFFF"/>
                </a:solidFill>
              </a:rPr>
              <a:t>Conclusions</a:t>
            </a:r>
            <a:r>
              <a:rPr sz="2800" b="0" spc="-35" dirty="0">
                <a:solidFill>
                  <a:srgbClr val="FFFFFF"/>
                </a:solidFill>
              </a:rPr>
              <a:t> </a:t>
            </a:r>
            <a:r>
              <a:rPr sz="2800" b="0" spc="-5" dirty="0">
                <a:solidFill>
                  <a:srgbClr val="FFFFFF"/>
                </a:solidFill>
              </a:rPr>
              <a:t>(1)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7234555" y="2584451"/>
            <a:ext cx="2976245" cy="2446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0064" y="4909846"/>
            <a:ext cx="1911985" cy="87947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0" marR="116839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5344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90%	10%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Proportion of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World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Disease</a:t>
            </a:r>
            <a:r>
              <a:rPr kumimoji="0" sz="16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Burden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63815" y="2542158"/>
            <a:ext cx="2387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60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49159" y="4747640"/>
            <a:ext cx="1320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4894" y="2653460"/>
            <a:ext cx="738664" cy="2377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Annual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Disease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Research  Expenditures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(USD  Billions)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D8A3DDD-4C0F-453B-9371-43B959B2F01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1" y="1074166"/>
            <a:ext cx="8264525" cy="42376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What 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Can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We</a:t>
            </a:r>
            <a:r>
              <a:rPr kumimoji="0" sz="32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3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Do?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Advocate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funding agencies,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such as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NIH,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 grants and other incentives for research on</a:t>
            </a:r>
            <a:r>
              <a:rPr kumimoji="0" sz="2400" b="0" i="0" u="none" strike="noStrike" kern="1200" cap="none" spc="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NTDs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343535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Raise awareness in our communities or academic  institutions about NTDs and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disparities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currently  exist between funding and global disease</a:t>
            </a:r>
            <a:r>
              <a:rPr kumimoji="0" sz="24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burden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37795" lvl="0" indent="-342900" algn="just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Facilitate interactions and collaboration between/amongst  NTD researchers and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NGOs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such as DNDi, FIND, Global  Network for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NTDs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7736" y="89916"/>
            <a:ext cx="2558796" cy="792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84092" y="89916"/>
            <a:ext cx="665988" cy="792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77639" y="89916"/>
            <a:ext cx="608076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3276" y="89916"/>
            <a:ext cx="583692" cy="792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07541" y="191516"/>
            <a:ext cx="2441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0" spc="-5" dirty="0">
                <a:solidFill>
                  <a:srgbClr val="FFFFFF"/>
                </a:solidFill>
              </a:rPr>
              <a:t>Conclusions</a:t>
            </a:r>
            <a:r>
              <a:rPr sz="2800" b="0" spc="-40" dirty="0">
                <a:solidFill>
                  <a:srgbClr val="FFFFFF"/>
                </a:solidFill>
              </a:rPr>
              <a:t> </a:t>
            </a:r>
            <a:r>
              <a:rPr sz="2800" b="0" spc="-10" dirty="0">
                <a:solidFill>
                  <a:srgbClr val="FFFFFF"/>
                </a:solidFill>
              </a:rPr>
              <a:t>(2)</a:t>
            </a:r>
            <a:endParaRPr sz="28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213CB5A-06FA-4108-94AE-A1AEB665D98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41645" y="991807"/>
            <a:ext cx="1108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/>
              <a:t>Credits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878943" y="1493339"/>
            <a:ext cx="8746172" cy="3316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77875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Alex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Lankowski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an MD candidate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(c/o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2012)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Boston  University School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Medicine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03505" lvl="0" indent="-342900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Emma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Noble is an MD candidate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(c/o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2012)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University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British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Columbia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98805" lvl="0" indent="-34290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Andreas Pilarinos is a health science student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(c/o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2012)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Fraser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University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737235" lvl="0" indent="-342900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 Prensner is an MD-PhD candidate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(c/o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2014)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University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Michigan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David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Watkins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MD candidate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(c/o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2010)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Duke University  School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Medicine</a:t>
            </a:r>
            <a:endParaRPr kumimoji="0" lang="en-CA" sz="18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Josephine Esposto is a BSc. Health Science graduate (c/o 2019) from Wilfrid Laurier University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4929" y="4920003"/>
            <a:ext cx="6934200" cy="144911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authors would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like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thank the Neglected Diseases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Working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Group</a:t>
            </a:r>
            <a:r>
              <a:rPr kumimoji="0" sz="16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Universities Allied for Essential Medicines (UAEM) for supporting this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247650" lvl="0" indent="-1905" algn="ctr" defTabSz="914400" rtl="0" eaLnBrk="1" fontAlgn="auto" latinLnBrk="0" hangingPunct="1">
              <a:lnSpc>
                <a:spcPts val="154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would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also like to thank and acknowledge </a:t>
            </a:r>
            <a:r>
              <a:rPr kumimoji="0" sz="1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Dr.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David Hamer for his  critical review of the module. For more information about UAEM, please  visit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www.uaem.org</a:t>
            </a:r>
            <a:endParaRPr kumimoji="0" lang="en-US" sz="1600" b="0" i="0" u="none" strike="noStrike" kern="1200" cap="none" spc="-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2095" marR="247650" lvl="0" indent="-1905" algn="ctr" defTabSz="914400" rtl="0" eaLnBrk="1" fontAlgn="auto" latinLnBrk="0" hangingPunct="1">
              <a:lnSpc>
                <a:spcPts val="1540"/>
              </a:lnSpc>
              <a:spcBef>
                <a:spcPts val="1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9ADA534-425E-4ABB-91A5-E69E04409EB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2394" y="1587412"/>
            <a:ext cx="65760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spcBef>
                <a:spcPts val="100"/>
              </a:spcBef>
            </a:pPr>
            <a:r>
              <a:rPr sz="1800" b="0" dirty="0">
                <a:latin typeface="Arial"/>
                <a:cs typeface="Arial"/>
              </a:rPr>
              <a:t>The </a:t>
            </a:r>
            <a:r>
              <a:rPr sz="1800" b="0" spc="-5" dirty="0">
                <a:latin typeface="Arial"/>
                <a:cs typeface="Arial"/>
              </a:rPr>
              <a:t>Global Health Education Consortium and </a:t>
            </a:r>
            <a:r>
              <a:rPr sz="1800" b="0" dirty="0">
                <a:latin typeface="Arial"/>
                <a:cs typeface="Arial"/>
              </a:rPr>
              <a:t>the </a:t>
            </a:r>
            <a:r>
              <a:rPr sz="1800" b="0" spc="-5" dirty="0">
                <a:latin typeface="Arial"/>
                <a:cs typeface="Arial"/>
              </a:rPr>
              <a:t>Consortium </a:t>
            </a:r>
            <a:r>
              <a:rPr sz="1800" b="0" dirty="0">
                <a:latin typeface="Arial"/>
                <a:cs typeface="Arial"/>
              </a:rPr>
              <a:t>of  </a:t>
            </a:r>
            <a:r>
              <a:rPr sz="1800" b="0" spc="-5" dirty="0">
                <a:latin typeface="Arial"/>
                <a:cs typeface="Arial"/>
              </a:rPr>
              <a:t>Universities </a:t>
            </a:r>
            <a:r>
              <a:rPr sz="1800" b="0" dirty="0">
                <a:latin typeface="Arial"/>
                <a:cs typeface="Arial"/>
              </a:rPr>
              <a:t>for </a:t>
            </a:r>
            <a:r>
              <a:rPr sz="1800" b="0" spc="-5" dirty="0">
                <a:latin typeface="Arial"/>
                <a:cs typeface="Arial"/>
              </a:rPr>
              <a:t>Global Health gratefully </a:t>
            </a:r>
            <a:r>
              <a:rPr sz="1800" b="0" spc="-10" dirty="0">
                <a:latin typeface="Arial"/>
                <a:cs typeface="Arial"/>
              </a:rPr>
              <a:t>acknowledge </a:t>
            </a:r>
            <a:r>
              <a:rPr sz="1800" b="0" dirty="0">
                <a:latin typeface="Arial"/>
                <a:cs typeface="Arial"/>
              </a:rPr>
              <a:t>the </a:t>
            </a:r>
            <a:r>
              <a:rPr sz="1800" b="0" spc="-5" dirty="0">
                <a:latin typeface="Arial"/>
                <a:cs typeface="Arial"/>
              </a:rPr>
              <a:t>support  provided </a:t>
            </a:r>
            <a:r>
              <a:rPr sz="1800" b="0" dirty="0">
                <a:latin typeface="Arial"/>
                <a:cs typeface="Arial"/>
              </a:rPr>
              <a:t>for </a:t>
            </a:r>
            <a:r>
              <a:rPr sz="1800" b="0" spc="-5" dirty="0">
                <a:latin typeface="Arial"/>
                <a:cs typeface="Arial"/>
              </a:rPr>
              <a:t>developing teaching modules </a:t>
            </a:r>
            <a:r>
              <a:rPr sz="1800" b="0" dirty="0">
                <a:latin typeface="Arial"/>
                <a:cs typeface="Arial"/>
              </a:rPr>
              <a:t>from</a:t>
            </a:r>
            <a:r>
              <a:rPr sz="1800" b="0" spc="55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the: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0015" y="2724291"/>
            <a:ext cx="4331970" cy="9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Margaret Kendrick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Blodgett</a:t>
            </a:r>
            <a:r>
              <a:rPr kumimoji="0" sz="1800" b="1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Foundation  The </a:t>
            </a: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Josiah </a:t>
            </a:r>
            <a:r>
              <a:rPr kumimoji="0" sz="1800" b="1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Macy, </a:t>
            </a:r>
            <a:r>
              <a:rPr kumimoji="0" sz="1800" b="1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Jr.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Foundation  </a:t>
            </a: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Arnold </a:t>
            </a:r>
            <a:r>
              <a:rPr kumimoji="0" sz="1800" b="1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P.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Gold</a:t>
            </a:r>
            <a:r>
              <a:rPr kumimoji="0" sz="1800" b="1" i="1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Foundation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9455" y="5270589"/>
            <a:ext cx="5321935" cy="60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work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licensed under</a:t>
            </a:r>
            <a:r>
              <a:rPr kumimoji="0" sz="1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sng" strike="noStrike" kern="1200" cap="none" spc="-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Creative Commons Attribution-Noncommercial-No Derivative </a:t>
            </a:r>
            <a:r>
              <a:rPr kumimoji="0" sz="1200" b="0" i="0" u="sng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Works </a:t>
            </a:r>
            <a:r>
              <a:rPr kumimoji="0" sz="1200" b="0" i="0" u="sng" strike="noStrike" kern="1200" cap="none" spc="-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3.0</a:t>
            </a:r>
            <a:r>
              <a:rPr kumimoji="0" sz="1200" b="0" i="0" u="sng" strike="noStrike" kern="1200" cap="none" spc="-9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 </a:t>
            </a:r>
            <a:r>
              <a:rPr kumimoji="0" sz="1200" b="0" i="0" u="sng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United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sng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States</a:t>
            </a:r>
            <a:r>
              <a:rPr kumimoji="0" sz="1200" b="0" i="0" u="sng" strike="noStrike" kern="1200" cap="none" spc="-3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 </a:t>
            </a:r>
            <a:r>
              <a:rPr kumimoji="0" sz="1200" b="0" i="0" u="sng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2"/>
              </a:rPr>
              <a:t>License</a:t>
            </a:r>
            <a:r>
              <a:rPr kumimoji="0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5294122" y="4012864"/>
            <a:ext cx="1752600" cy="617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D1A1F63-3950-47D0-BFEB-A39777897FA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65920" y="0"/>
            <a:ext cx="2926080" cy="1030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388" y="218436"/>
            <a:ext cx="506666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400" dirty="0">
                <a:solidFill>
                  <a:srgbClr val="FFFFFF"/>
                </a:solidFill>
              </a:rPr>
              <a:t>1.8 </a:t>
            </a:r>
            <a:r>
              <a:rPr sz="2400" spc="-10" dirty="0">
                <a:solidFill>
                  <a:srgbClr val="FFFFFF"/>
                </a:solidFill>
              </a:rPr>
              <a:t>Control: </a:t>
            </a:r>
            <a:r>
              <a:rPr sz="2500" i="1" spc="-55" dirty="0">
                <a:solidFill>
                  <a:srgbClr val="FFFFFF"/>
                </a:solidFill>
              </a:rPr>
              <a:t>Ascaris</a:t>
            </a:r>
            <a:r>
              <a:rPr sz="2500" i="1" spc="-15" dirty="0">
                <a:solidFill>
                  <a:srgbClr val="FFFFFF"/>
                </a:solidFill>
              </a:rPr>
              <a:t> </a:t>
            </a:r>
            <a:r>
              <a:rPr sz="2500" i="1" spc="-60" dirty="0">
                <a:solidFill>
                  <a:srgbClr val="FFFFFF"/>
                </a:solidFill>
              </a:rPr>
              <a:t>lumbricoides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1638402" y="1076325"/>
            <a:ext cx="5100955" cy="2602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Efforts 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disrupt the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faecal-oral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transmission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cycle</a:t>
            </a:r>
          </a:p>
          <a:p>
            <a:pPr marL="756285" marR="0" lvl="1" indent="-287020" algn="just" defTabSz="914400" rtl="0" eaLnBrk="1" fontAlgn="auto" latinLnBrk="0" hangingPunct="1">
              <a:lnSpc>
                <a:spcPct val="100000"/>
              </a:lnSpc>
              <a:spcBef>
                <a:spcPts val="61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sanitation facilities and their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715" lvl="1" indent="-2870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Regular de-worming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risk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areas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children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Avoid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night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soil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(human excrement)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animal (particularly swine)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faeces</a:t>
            </a:r>
            <a:r>
              <a:rPr kumimoji="0" sz="2000" b="0" i="0" u="none" strike="noStrike" kern="1200" cap="none" spc="3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 fertilizer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31442" y="4323393"/>
            <a:ext cx="5100955" cy="1004121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education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importance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sanitation,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hygiene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relationship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parasitic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infections</a:t>
            </a:r>
          </a:p>
        </p:txBody>
      </p:sp>
      <p:sp>
        <p:nvSpPr>
          <p:cNvPr id="9" name="object 9"/>
          <p:cNvSpPr/>
          <p:nvPr/>
        </p:nvSpPr>
        <p:spPr>
          <a:xfrm>
            <a:off x="7289609" y="1076325"/>
            <a:ext cx="3263989" cy="4490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89609" y="5640655"/>
            <a:ext cx="28321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tp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://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www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.pse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a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u.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o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rg/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gi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f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/co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u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v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_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o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m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s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_so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i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l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_tra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nsmitted_parasites_2003.jpg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D663885-2B77-4E31-8F43-67C5E59E83C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object 6">
            <a:extLst>
              <a:ext uri="{FF2B5EF4-FFF2-40B4-BE49-F238E27FC236}">
                <a16:creationId xmlns:a16="http://schemas.microsoft.com/office/drawing/2014/main" id="{F2D090A2-A94A-4009-8127-464965341F3E}"/>
              </a:ext>
            </a:extLst>
          </p:cNvPr>
          <p:cNvSpPr txBox="1"/>
          <p:nvPr/>
        </p:nvSpPr>
        <p:spPr>
          <a:xfrm>
            <a:off x="2050027" y="3717563"/>
            <a:ext cx="44982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951230" algn="l"/>
                <a:tab pos="1126490" algn="l"/>
                <a:tab pos="1784985" algn="l"/>
              </a:tabLst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this is not possible, thoroughly wash 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cook / peel fruits and vegetables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10012" y="3510116"/>
            <a:ext cx="4371975" cy="635000"/>
          </a:xfrm>
          <a:prstGeom prst="rect">
            <a:avLst/>
          </a:prstGeom>
          <a:effectLst>
            <a:softEdge rad="12700"/>
          </a:effectLst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sz="4000" i="1" spc="-5" dirty="0">
                <a:latin typeface="Arial"/>
                <a:cs typeface="Arial"/>
              </a:rPr>
              <a:t>Trichuris</a:t>
            </a:r>
            <a:r>
              <a:rPr sz="4000" i="1" spc="-20" dirty="0">
                <a:latin typeface="Arial"/>
                <a:cs typeface="Arial"/>
              </a:rPr>
              <a:t> </a:t>
            </a:r>
            <a:r>
              <a:rPr sz="4000" i="1" spc="-5" dirty="0">
                <a:latin typeface="Arial"/>
                <a:cs typeface="Arial"/>
              </a:rPr>
              <a:t>trichiura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7086" y="4528555"/>
            <a:ext cx="291782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WHIPWORM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Intestinal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Nematode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01808" y="6505143"/>
            <a:ext cx="6870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83BC68D-0D95-41C7-93DB-7C6D7714B5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0" y="0"/>
            <a:ext cx="5943600" cy="2432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639" y="201821"/>
            <a:ext cx="560260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400" spc="-5" dirty="0">
                <a:solidFill>
                  <a:srgbClr val="FFFFFF"/>
                </a:solidFill>
              </a:rPr>
              <a:t>2.1 Epidemiology: </a:t>
            </a:r>
            <a:r>
              <a:rPr sz="2500" i="1" spc="-55" dirty="0">
                <a:solidFill>
                  <a:srgbClr val="FFFFFF"/>
                </a:solidFill>
              </a:rPr>
              <a:t>Trichuris</a:t>
            </a:r>
            <a:r>
              <a:rPr sz="2500" i="1" spc="-10" dirty="0">
                <a:solidFill>
                  <a:srgbClr val="FFFFFF"/>
                </a:solidFill>
              </a:rPr>
              <a:t> </a:t>
            </a:r>
            <a:r>
              <a:rPr sz="2500" i="1" spc="-55" dirty="0">
                <a:solidFill>
                  <a:srgbClr val="FFFFFF"/>
                </a:solidFill>
              </a:rPr>
              <a:t>trichiura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720881" y="948906"/>
            <a:ext cx="8528050" cy="3272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Worldwide distribution – more prevalent in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warm, humid tropical 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regions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Estimated 0.8 billion people are infected globally,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greatest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 Southeast Asia and to a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extent equatorial Africa and Central  and South America</a:t>
            </a:r>
            <a:r>
              <a:rPr kumimoji="0" sz="2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(CDC)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715" lvl="0" indent="-342900" algn="just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 intensity of infection is greatest in children aged 4-10 years,  maximum prevalence usually attained before 5 years of</a:t>
            </a:r>
            <a:r>
              <a:rPr kumimoji="0" sz="2200" b="0" i="0" u="none" strike="noStrike" kern="1200" cap="none" spc="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Further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basic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 can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</a:t>
            </a:r>
            <a:r>
              <a:rPr kumimoji="0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at: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2"/>
              </a:rPr>
              <a:t>http://emedicine.medscape.com/article/788570-overview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48931" y="3429000"/>
            <a:ext cx="2198242" cy="2016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48932" y="5559507"/>
            <a:ext cx="2198242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:htt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://www.biolib.cz/IMG/GAL/17331.jpg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34BFFF5-D4A1-4C45-B6F9-932E041ED46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135" y="186587"/>
            <a:ext cx="534352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400" spc="-5" dirty="0">
                <a:solidFill>
                  <a:srgbClr val="FFFFFF"/>
                </a:solidFill>
              </a:rPr>
              <a:t>2.2 Risk factors: </a:t>
            </a:r>
            <a:r>
              <a:rPr sz="2500" i="1" spc="-55" dirty="0">
                <a:solidFill>
                  <a:srgbClr val="FFFFFF"/>
                </a:solidFill>
              </a:rPr>
              <a:t>Trichuris</a:t>
            </a:r>
            <a:r>
              <a:rPr sz="2500" i="1" spc="-20" dirty="0">
                <a:solidFill>
                  <a:srgbClr val="FFFFFF"/>
                </a:solidFill>
              </a:rPr>
              <a:t> </a:t>
            </a:r>
            <a:r>
              <a:rPr sz="2500" i="1" spc="-55" dirty="0">
                <a:solidFill>
                  <a:srgbClr val="FFFFFF"/>
                </a:solidFill>
              </a:rPr>
              <a:t>trichiura</a:t>
            </a:r>
            <a:endParaRPr sz="25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16BE3-8566-4BAA-952A-5F41A6FCD2DA}"/>
              </a:ext>
            </a:extLst>
          </p:cNvPr>
          <p:cNvSpPr txBox="1"/>
          <p:nvPr/>
        </p:nvSpPr>
        <p:spPr>
          <a:xfrm>
            <a:off x="2288096" y="1651590"/>
            <a:ext cx="76158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marR="89535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3705" algn="l"/>
                <a:tab pos="434340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 FACTORS:</a:t>
            </a:r>
          </a:p>
          <a:p>
            <a:pPr marL="91440" marR="89535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3705" algn="l"/>
                <a:tab pos="434340" algn="l"/>
              </a:tabLst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34340" marR="89535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3705" algn="l"/>
                <a:tab pos="43434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Factors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conducive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indirect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fecal – oral transmission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 contaminated soil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34340" marR="40767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3705" algn="l"/>
                <a:tab pos="43434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Poor general hygiene and  sanitation</a:t>
            </a:r>
            <a:r>
              <a:rPr kumimoji="0" lang="en-US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practices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34340" marR="936625" lvl="0" indent="-34290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3705" algn="l"/>
                <a:tab pos="43434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common</a:t>
            </a:r>
            <a:r>
              <a:rPr kumimoji="0" 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among  children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34340" marR="0" lvl="0" indent="-34353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3705" algn="l"/>
                <a:tab pos="43434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 night soil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fertilize</a:t>
            </a:r>
          </a:p>
          <a:p>
            <a:pPr marL="4343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crops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34340" marR="0" lvl="0" indent="-34353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33705" algn="l"/>
                <a:tab pos="43434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Poor food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hygiene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F5F9B65-05BC-486C-BAAA-3A9C166E71A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1175" y="1150492"/>
            <a:ext cx="5882702" cy="3893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582" y="164401"/>
            <a:ext cx="31337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List of</a:t>
            </a:r>
            <a:r>
              <a:rPr sz="3200" spc="-60" dirty="0">
                <a:solidFill>
                  <a:srgbClr val="FFFFFF"/>
                </a:solidFill>
              </a:rPr>
              <a:t> </a:t>
            </a:r>
            <a:r>
              <a:rPr lang="en-CA" sz="3200" spc="-60" dirty="0">
                <a:solidFill>
                  <a:srgbClr val="FFFFFF"/>
                </a:solidFill>
              </a:rPr>
              <a:t>M</a:t>
            </a:r>
            <a:r>
              <a:rPr sz="3200" dirty="0" err="1">
                <a:solidFill>
                  <a:srgbClr val="FFFFFF"/>
                </a:solidFill>
              </a:rPr>
              <a:t>odules</a:t>
            </a:r>
            <a:endParaRPr sz="32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1125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7690" y="1432398"/>
            <a:ext cx="3559175" cy="4203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632460" lvl="0" indent="-5156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Soil</a:t>
            </a:r>
            <a:r>
              <a:rPr kumimoji="0" sz="2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Transmitted  Helminths</a:t>
            </a:r>
          </a:p>
          <a:p>
            <a:pPr marL="527685" marR="523240" lvl="0" indent="-515620" algn="l" defTabSz="914400" rtl="0" eaLnBrk="1" fontAlgn="auto" latinLnBrk="0" hangingPunct="1">
              <a:lnSpc>
                <a:spcPct val="100000"/>
              </a:lnSpc>
              <a:spcBef>
                <a:spcPts val="15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and  Toxocariasis</a:t>
            </a:r>
            <a:r>
              <a:rPr kumimoji="0" sz="26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Guinea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</a:t>
            </a:r>
          </a:p>
          <a:p>
            <a:pPr marL="527685" marR="758825" lvl="0" indent="-51562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Filariasis and  On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erciasis</a:t>
            </a:r>
          </a:p>
          <a:p>
            <a:pPr marL="527685" marR="5080" lvl="0" indent="-515620" algn="l" defTabSz="914400" rtl="0" eaLnBrk="1" fontAlgn="auto" latinLnBrk="0" hangingPunct="1">
              <a:lnSpc>
                <a:spcPct val="100000"/>
              </a:lnSpc>
              <a:spcBef>
                <a:spcPts val="161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  <a:tab pos="52832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Schistosomiasis</a:t>
            </a:r>
            <a:r>
              <a:rPr kumimoji="0" sz="2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Cestodes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48451" y="5191870"/>
            <a:ext cx="42481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 credit: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http://www.pathobio.sdu.edu.cn/sdjsc/engparabook/ch087.htm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7177994-F6E6-4323-9453-9E3C9A23583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8761" y="4323027"/>
            <a:ext cx="2443156" cy="1975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3890" y="186030"/>
            <a:ext cx="467741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400" spc="-5" dirty="0">
                <a:solidFill>
                  <a:srgbClr val="FFFFFF"/>
                </a:solidFill>
              </a:rPr>
              <a:t>2.3 </a:t>
            </a:r>
            <a:r>
              <a:rPr sz="2400" spc="-10" dirty="0">
                <a:solidFill>
                  <a:srgbClr val="FFFFFF"/>
                </a:solidFill>
              </a:rPr>
              <a:t>Biology: </a:t>
            </a:r>
            <a:r>
              <a:rPr sz="2500" i="1" spc="-55" dirty="0">
                <a:solidFill>
                  <a:srgbClr val="FFFFFF"/>
                </a:solidFill>
              </a:rPr>
              <a:t>Trichuris</a:t>
            </a:r>
            <a:r>
              <a:rPr sz="2500" i="1" spc="30" dirty="0">
                <a:solidFill>
                  <a:srgbClr val="FFFFFF"/>
                </a:solidFill>
              </a:rPr>
              <a:t> </a:t>
            </a:r>
            <a:r>
              <a:rPr sz="2500" i="1" spc="-55" dirty="0">
                <a:solidFill>
                  <a:srgbClr val="FFFFFF"/>
                </a:solidFill>
              </a:rPr>
              <a:t>trichiura</a:t>
            </a:r>
            <a:endParaRPr sz="25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3418" y="999835"/>
            <a:ext cx="8530590" cy="34105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Greyish-white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worm,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often slightly</a:t>
            </a:r>
            <a:r>
              <a:rPr kumimoji="0" sz="21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pink</a:t>
            </a:r>
          </a:p>
          <a:p>
            <a:pPr marL="3556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Lives in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cecum and appendix</a:t>
            </a:r>
          </a:p>
          <a:p>
            <a:pPr marL="354965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kumimoji="0" sz="21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Male:</a:t>
            </a:r>
            <a:r>
              <a:rPr kumimoji="0" sz="215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30-45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mm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long, thinner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anterior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portion (containing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cellular 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esophagus), thicker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posterior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portion, caudal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curved extremity with  a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single spicule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sheath which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studded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215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spines</a:t>
            </a:r>
          </a:p>
          <a:p>
            <a:pPr marL="354965" marR="635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Female: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30-35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mm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long, posterior half occupied by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stout uterus  packed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eggs.</a:t>
            </a:r>
          </a:p>
          <a:p>
            <a:pPr marL="3556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1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Egg: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50x22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µm –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contains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1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single</a:t>
            </a:r>
            <a:r>
              <a:rPr kumimoji="0" sz="215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embryo</a:t>
            </a:r>
            <a:endParaRPr kumimoji="0" sz="2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just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Female worm produces 2,00-10,000 eggs/day for ≥5</a:t>
            </a:r>
            <a:r>
              <a:rPr kumimoji="0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59618" y="4943743"/>
            <a:ext cx="207010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http://www.microbeworld.org/i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mages/stories/twip/t_trichuris_adult_  male.jpg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105FA71-8A13-4C15-9CFB-16162C87C42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355" y="110243"/>
            <a:ext cx="2017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2.3 </a:t>
            </a:r>
            <a:r>
              <a:rPr sz="2400" spc="-10" dirty="0">
                <a:solidFill>
                  <a:srgbClr val="FFFFFF"/>
                </a:solidFill>
              </a:rPr>
              <a:t>Life</a:t>
            </a:r>
            <a:r>
              <a:rPr sz="2400" spc="-7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cycle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200205" y="836740"/>
            <a:ext cx="4794597" cy="549958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 live in cecum or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appendix</a:t>
            </a:r>
            <a:r>
              <a:rPr kumimoji="0" lang="en-CA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e</a:t>
            </a:r>
            <a:r>
              <a:rPr kumimoji="0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ggs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are laid</a:t>
            </a:r>
            <a:r>
              <a:rPr kumimoji="0" lang="en-CA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unsegmented,  embryonation takes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21d</a:t>
            </a:r>
            <a:endParaRPr kumimoji="0" lang="en-CA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1650" lvl="0" indent="-342900" algn="l" defTabSz="9144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62865" lvl="0" indent="-34290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withstand cold temperatures  but not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desiccation</a:t>
            </a:r>
            <a:endParaRPr kumimoji="0" lang="en-CA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62865" lvl="0" indent="-34290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directly </a:t>
            </a:r>
            <a:r>
              <a:rPr kumimoji="0" lang="en-CA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 contaminated soil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hatch after being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swallowed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the intestine,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shell is  digested by intestinal juices and  the larva emerges in the small  intestine</a:t>
            </a:r>
            <a:endParaRPr kumimoji="0" lang="en-CA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1430" lvl="0" indent="-34290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Penetrates the villi and develops  for a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week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until it re-emerges and  passes to the cecum and  colorectum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attaches itself to  the mucosa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becomes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</a:t>
            </a:r>
            <a:endParaRPr kumimoji="0" lang="en-CA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1430" lvl="0" indent="-34290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3970" lvl="0" indent="-342900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Incubation period (period from  ingestion of egg to appearance of  egg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stool):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60-90d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2801" y="836740"/>
            <a:ext cx="5275198" cy="5556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58959EA-0529-44B9-9A20-E5D896B890D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103" y="295663"/>
            <a:ext cx="508000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2.4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Pathology: </a:t>
            </a:r>
            <a:r>
              <a:rPr kumimoji="0" sz="2500" b="1" i="1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Trichuris</a:t>
            </a:r>
            <a:r>
              <a:rPr kumimoji="0" sz="2500" b="1" i="1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500" b="1" i="1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trichiura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8642" y="1402287"/>
            <a:ext cx="8514715" cy="3484286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Strongly related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burden/intensity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cases asymptomatic or</a:t>
            </a:r>
            <a:r>
              <a:rPr kumimoji="0" sz="2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mild</a:t>
            </a:r>
          </a:p>
          <a:p>
            <a:pPr marL="812165" marR="713105" lvl="1" indent="-342900" algn="l" defTabSz="914400" rtl="0" eaLnBrk="1" fontAlgn="auto" latinLnBrk="0" hangingPunct="1">
              <a:lnSpc>
                <a:spcPts val="248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Non-specific symptoms such as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abdominal</a:t>
            </a:r>
            <a:r>
              <a:rPr kumimoji="0" sz="21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discomfort,  irritability in</a:t>
            </a:r>
            <a:r>
              <a:rPr kumimoji="0" sz="21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children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Severe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infections</a:t>
            </a:r>
          </a:p>
          <a:p>
            <a:pPr marL="812165" marR="527685" lvl="1" indent="-342900" algn="l" defTabSz="914400" rtl="0" eaLnBrk="1" fontAlgn="auto" latinLnBrk="0" hangingPunct="1">
              <a:lnSpc>
                <a:spcPts val="248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Spread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throughout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colon to rectum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1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hemorrhages,  mucopurulent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stools, dysentery, rectal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prolapse</a:t>
            </a:r>
          </a:p>
          <a:p>
            <a:pPr marL="811530" marR="0" lvl="1" indent="-342900" algn="l" defTabSz="914400" rtl="0" eaLnBrk="1" fontAlgn="auto" latinLnBrk="0" hangingPunct="1">
              <a:lnSpc>
                <a:spcPts val="2625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Related mucosal damage may facilitate other infections,</a:t>
            </a:r>
            <a:r>
              <a:rPr kumimoji="0" sz="2100" b="0" i="0" u="none" strike="noStrike" kern="1200" cap="none" spc="-2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like</a:t>
            </a:r>
            <a:r>
              <a:rPr kumimoji="0" lang="en-CA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</a:p>
          <a:p>
            <a:pPr marL="1268730" marR="0" lvl="2" indent="-342900" algn="l" defTabSz="914400" rtl="0" eaLnBrk="1" fontAlgn="auto" latinLnBrk="0" hangingPunct="1">
              <a:lnSpc>
                <a:spcPts val="2625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756920" algn="l"/>
              </a:tabLst>
              <a:defRPr/>
            </a:pPr>
            <a:r>
              <a:rPr kumimoji="0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Shigella, Entamoeba histolytica, Campylobacter</a:t>
            </a:r>
            <a:r>
              <a:rPr kumimoji="0" sz="2300" b="0" i="1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jejuni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9188C99-080E-49A5-A897-DDE47FD914E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42" y="305823"/>
            <a:ext cx="2210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2.5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Symptoms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8479" y="1067511"/>
            <a:ext cx="8045450" cy="43084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Majority of infections are mild or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asymptomatic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Epigastric</a:t>
            </a:r>
            <a:r>
              <a:rPr kumimoji="0" sz="21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pain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Nausea,</a:t>
            </a:r>
            <a:r>
              <a:rPr kumimoji="0" sz="21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vomiting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Distension,</a:t>
            </a:r>
            <a:r>
              <a:rPr kumimoji="0" sz="21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flatulence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Weight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endParaRPr kumimoji="0" lang="en-CA" sz="21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endParaRPr kumimoji="0" sz="3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asymptomatic cases, the worms live harmlessly</a:t>
            </a:r>
            <a:r>
              <a:rPr kumimoji="0" sz="2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caecum/appendix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Moderate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infections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Growth</a:t>
            </a:r>
            <a:r>
              <a:rPr kumimoji="0" sz="21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deficit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Anemia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2EA20E1-14B9-44ED-A2E3-C70184933DF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17" y="302691"/>
            <a:ext cx="2210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2.5</a:t>
            </a:r>
            <a:r>
              <a:rPr sz="2400" spc="-7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Symptoms</a:t>
            </a:r>
            <a:endParaRPr sz="24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341" y="996542"/>
            <a:ext cx="8529955" cy="423513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Severe infections,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Trichuris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dysentery</a:t>
            </a:r>
            <a:r>
              <a:rPr kumimoji="0" sz="2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syndrome</a:t>
            </a: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Severe chronic diarrhea or dysentery with blood and mucous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stool</a:t>
            </a: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Dehydration, Rectal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prolapse</a:t>
            </a: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Colonic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intussusception/obstruction</a:t>
            </a: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Hypoproteinemia</a:t>
            </a: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Chronic iron deficiency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anemia</a:t>
            </a:r>
          </a:p>
          <a:p>
            <a:pPr marL="812165" marR="5080" lvl="1" indent="-342900" algn="l" defTabSz="914400" rtl="0" eaLnBrk="1" fontAlgn="auto" latinLnBrk="0" hangingPunct="1">
              <a:lnSpc>
                <a:spcPts val="216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Clubbing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(condition affecting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fingers/toes in which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extremities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broadened and the nails are shiny and abnormally</a:t>
            </a:r>
            <a:r>
              <a:rPr kumimoji="0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curved)</a:t>
            </a: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Cognitive deficits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often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irreversible by anti-helminthic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Wingdings"/>
              <a:buChar char=""/>
              <a:tabLst/>
              <a:defRPr/>
            </a:pPr>
            <a:endParaRPr kumimoji="0" sz="2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Also associated with appendicitis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tropical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areas</a:t>
            </a: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Possibly due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super-infection with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bacteria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3952" y="5861458"/>
            <a:ext cx="73215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Clubbing definition -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American Heritage® Medical Dictionary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Copyright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2007, 2004 by Houghton Mifflin Company. Published  by Houghton Mifflin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Company.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rights</a:t>
            </a:r>
            <a:r>
              <a:rPr kumimoji="0" sz="1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reserved.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8B04DC7-9E0F-4A39-BE66-1C3E22EAC67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599" y="235585"/>
            <a:ext cx="2082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2.6</a:t>
            </a:r>
            <a:r>
              <a:rPr sz="2400" spc="-6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Diagnosis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0334" y="862330"/>
            <a:ext cx="8501380" cy="5465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92455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Often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incidental diagnosis during evaluation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  parasites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lumbricoides,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</a:t>
            </a:r>
            <a:r>
              <a:rPr kumimoji="0" sz="24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histolytica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Characteristic eggs in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stoo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4965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Kato Katz Method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(WHO):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characteristic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barrel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shape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with two terminated polar plugs, brown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outermost</a:t>
            </a:r>
            <a:r>
              <a:rPr kumimoji="0" sz="24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layer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 count enables quantification of intensity of</a:t>
            </a:r>
            <a:r>
              <a:rPr kumimoji="0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 defines severe infection &gt; 10,000 eggs/g of</a:t>
            </a:r>
            <a:r>
              <a:rPr kumimoji="0" sz="22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feces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4965" marR="5715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Proctoscopy (if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dysentery): numerous worms attached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the  mucosa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(reddened,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ulcerated)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Honeycomb appearance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small</a:t>
            </a:r>
            <a:r>
              <a:rPr kumimoji="0" sz="2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55F8708-4248-464E-BC66-8A0560B834D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1706626"/>
            <a:ext cx="4572000" cy="3805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1" y="1828801"/>
            <a:ext cx="4571999" cy="3540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E8EAB10-409B-45BF-B3AC-4F20AC2B7DE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084" y="110243"/>
            <a:ext cx="2199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2.7</a:t>
            </a:r>
            <a:r>
              <a:rPr kumimoji="0" sz="2400" b="1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Treatment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8480" y="1059047"/>
            <a:ext cx="8513445" cy="39023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Albendazole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2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mebendazole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7020" algn="l" defTabSz="914400" rtl="0" eaLnBrk="1" fontAlgn="auto" latinLnBrk="0" hangingPunct="1">
              <a:lnSpc>
                <a:spcPct val="100000"/>
              </a:lnSpc>
              <a:spcBef>
                <a:spcPts val="59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single doses, several days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required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severe  infections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Note: regional differences in albendazole</a:t>
            </a:r>
            <a:r>
              <a:rPr kumimoji="0" sz="2400" b="0" i="0" u="none" strike="noStrike" kern="1200" cap="none" spc="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susceptibilities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4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Combination albendazole with</a:t>
            </a:r>
            <a:r>
              <a:rPr kumimoji="0" sz="28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ivermectin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4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Iron supplementation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necessary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0E3D15C-F0E3-47A4-A3C6-2FD68E6B712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856" y="305823"/>
            <a:ext cx="1721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2.8</a:t>
            </a:r>
            <a:r>
              <a:rPr sz="2400" spc="-60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Control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6384926" y="3748281"/>
            <a:ext cx="947419" cy="311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1341" y="1148284"/>
            <a:ext cx="7845425" cy="41748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with other STHs, control involves breaking the</a:t>
            </a:r>
            <a:r>
              <a:rPr kumimoji="0" lang="en-CA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indirect</a:t>
            </a:r>
            <a:r>
              <a:rPr kumimoji="0" sz="2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fecal-oral</a:t>
            </a: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transmission cycle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Improved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sanitation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Improved hygiene, especially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handwashing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Avoiding crops fertilized with human manure and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thorough</a:t>
            </a: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washing/disinfection of such foods before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3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Health education in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communities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Regular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de-worming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Also helps address other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STHs</a:t>
            </a:r>
          </a:p>
        </p:txBody>
      </p:sp>
      <p:sp>
        <p:nvSpPr>
          <p:cNvPr id="5" name="object 5"/>
          <p:cNvSpPr/>
          <p:nvPr/>
        </p:nvSpPr>
        <p:spPr>
          <a:xfrm>
            <a:off x="7835392" y="3429000"/>
            <a:ext cx="4050538" cy="2867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94DAF8A-3452-407C-82AA-2631EC7CB0E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912AD-272F-4B07-A7BC-13279399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992" y="2586059"/>
            <a:ext cx="5878014" cy="1461939"/>
          </a:xfrm>
        </p:spPr>
        <p:txBody>
          <a:bodyPr/>
          <a:lstStyle/>
          <a:p>
            <a:pPr algn="ctr"/>
            <a:r>
              <a:rPr lang="en-CA" i="1" dirty="0" err="1"/>
              <a:t>Strongyloides</a:t>
            </a:r>
            <a:r>
              <a:rPr lang="en-CA" i="1" dirty="0"/>
              <a:t> </a:t>
            </a:r>
            <a:r>
              <a:rPr lang="en-CA" i="1" dirty="0" err="1"/>
              <a:t>Stercoalis</a:t>
            </a:r>
            <a:r>
              <a:rPr lang="en-CA" i="1" dirty="0"/>
              <a:t>:</a:t>
            </a:r>
            <a:br>
              <a:rPr lang="en-CA" dirty="0"/>
            </a:br>
            <a:br>
              <a:rPr lang="en-CA" dirty="0"/>
            </a:br>
            <a:r>
              <a:rPr lang="en-CA" sz="2700" b="0" dirty="0"/>
              <a:t>Intestinal Nematode</a:t>
            </a:r>
            <a:endParaRPr lang="en-CA" sz="2700" b="0" i="1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34127CB-1394-4172-B8E9-1E37293681B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329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0220" y="955676"/>
            <a:ext cx="795337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800" spc="-5" dirty="0"/>
              <a:t>Introduction to </a:t>
            </a:r>
            <a:r>
              <a:rPr sz="2900" spc="-5" dirty="0"/>
              <a:t>Soil-Transmitted</a:t>
            </a:r>
            <a:r>
              <a:rPr sz="2900" spc="-30" dirty="0"/>
              <a:t> </a:t>
            </a:r>
            <a:r>
              <a:rPr sz="2900" dirty="0"/>
              <a:t>Helminths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1928572" y="2012697"/>
            <a:ext cx="5466715" cy="2830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46735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Nematode infections are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most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common worldwide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common in areas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poverty and  with poor sanitation</a:t>
            </a:r>
            <a:r>
              <a:rPr kumimoji="0" sz="2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facilities/practice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241300" lvl="0" indent="-342900" algn="l" defTabSz="914400" rtl="0" eaLnBrk="1" fontAlgn="auto" latinLnBrk="0" hangingPunct="1">
              <a:lnSpc>
                <a:spcPct val="100000"/>
              </a:lnSpc>
              <a:spcBef>
                <a:spcPts val="24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 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place  outside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 body in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soil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28571" y="5122292"/>
            <a:ext cx="56870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occurs in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contact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parasite  eggs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contaminated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soil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 or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ingestion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86167" y="1916810"/>
            <a:ext cx="1995677" cy="345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5394" y="5381371"/>
            <a:ext cx="224218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 credit: A. 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Tayea,</a:t>
            </a:r>
            <a:r>
              <a:rPr kumimoji="0" sz="1400" b="0" i="0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2007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1125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DED493C-338E-4BE9-A8E5-E232A0B6FAA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189" y="295663"/>
            <a:ext cx="666115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400" spc="-5" dirty="0">
                <a:solidFill>
                  <a:srgbClr val="FFFFFF"/>
                </a:solidFill>
              </a:rPr>
              <a:t>3.1 </a:t>
            </a:r>
            <a:r>
              <a:rPr sz="2400" spc="-10" dirty="0">
                <a:solidFill>
                  <a:srgbClr val="FFFFFF"/>
                </a:solidFill>
              </a:rPr>
              <a:t>Epidemiology: </a:t>
            </a:r>
            <a:r>
              <a:rPr sz="2500" i="1" spc="-60" dirty="0">
                <a:solidFill>
                  <a:srgbClr val="FFFFFF"/>
                </a:solidFill>
              </a:rPr>
              <a:t>Strongyloides</a:t>
            </a:r>
            <a:r>
              <a:rPr sz="2500" i="1" spc="80" dirty="0">
                <a:solidFill>
                  <a:srgbClr val="FFFFFF"/>
                </a:solidFill>
              </a:rPr>
              <a:t> </a:t>
            </a:r>
            <a:r>
              <a:rPr sz="2500" i="1" spc="-50" dirty="0">
                <a:solidFill>
                  <a:srgbClr val="FFFFFF"/>
                </a:solidFill>
              </a:rPr>
              <a:t>stercoralis</a:t>
            </a:r>
            <a:endParaRPr sz="25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90836" y="1214584"/>
            <a:ext cx="11374120" cy="2946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235" marR="5080" indent="-342900">
              <a:spcBef>
                <a:spcPts val="95"/>
              </a:spcBef>
              <a:buChar char="•"/>
              <a:tabLst>
                <a:tab pos="355600" algn="l"/>
                <a:tab pos="356235" algn="l"/>
                <a:tab pos="1512570" algn="l"/>
                <a:tab pos="2002155" algn="l"/>
                <a:tab pos="3238500" algn="l"/>
                <a:tab pos="4832985" algn="l"/>
                <a:tab pos="6721475" algn="l"/>
                <a:tab pos="8268334" algn="l"/>
              </a:tabLst>
            </a:pPr>
            <a:r>
              <a:rPr spc="-5" dirty="0"/>
              <a:t>Cau</a:t>
            </a:r>
            <a:r>
              <a:rPr dirty="0"/>
              <a:t>s</a:t>
            </a:r>
            <a:r>
              <a:rPr spc="-5" dirty="0"/>
              <a:t>ed</a:t>
            </a:r>
            <a:r>
              <a:rPr dirty="0"/>
              <a:t>	</a:t>
            </a:r>
            <a:r>
              <a:rPr spc="-5" dirty="0"/>
              <a:t>by</a:t>
            </a:r>
            <a:r>
              <a:rPr dirty="0"/>
              <a:t>	</a:t>
            </a:r>
            <a:r>
              <a:rPr spc="-5" dirty="0"/>
              <a:t>para</a:t>
            </a:r>
            <a:r>
              <a:rPr dirty="0"/>
              <a:t>s</a:t>
            </a:r>
            <a:r>
              <a:rPr spc="-5" dirty="0"/>
              <a:t>it</a:t>
            </a:r>
            <a:r>
              <a:rPr dirty="0"/>
              <a:t>i</a:t>
            </a:r>
            <a:r>
              <a:rPr spc="-5" dirty="0"/>
              <a:t>c</a:t>
            </a:r>
            <a:r>
              <a:rPr dirty="0"/>
              <a:t>	</a:t>
            </a:r>
            <a:r>
              <a:rPr spc="-5" dirty="0"/>
              <a:t>roundwo</a:t>
            </a:r>
            <a:r>
              <a:rPr spc="5" dirty="0"/>
              <a:t>r</a:t>
            </a:r>
            <a:r>
              <a:rPr spc="-5" dirty="0"/>
              <a:t>m</a:t>
            </a:r>
            <a:r>
              <a:rPr dirty="0"/>
              <a:t>	</a:t>
            </a:r>
            <a:r>
              <a:rPr i="1" spc="-5" dirty="0"/>
              <a:t>Strong</a:t>
            </a:r>
            <a:r>
              <a:rPr i="1" dirty="0">
                <a:latin typeface="Arial"/>
                <a:cs typeface="Arial"/>
              </a:rPr>
              <a:t>y</a:t>
            </a:r>
            <a:r>
              <a:rPr i="1" spc="-5" dirty="0"/>
              <a:t>loides</a:t>
            </a:r>
            <a:r>
              <a:rPr i="1" dirty="0">
                <a:latin typeface="Arial"/>
                <a:cs typeface="Arial"/>
              </a:rPr>
              <a:t>	</a:t>
            </a:r>
            <a:r>
              <a:rPr i="1" spc="-5" dirty="0"/>
              <a:t>ster</a:t>
            </a:r>
            <a:r>
              <a:rPr i="1" dirty="0">
                <a:latin typeface="Arial"/>
                <a:cs typeface="Arial"/>
              </a:rPr>
              <a:t>c</a:t>
            </a:r>
            <a:r>
              <a:rPr i="1" spc="-5" dirty="0"/>
              <a:t>oral</a:t>
            </a:r>
            <a:r>
              <a:rPr i="1" dirty="0">
                <a:latin typeface="Arial"/>
                <a:cs typeface="Arial"/>
              </a:rPr>
              <a:t>i</a:t>
            </a:r>
            <a:r>
              <a:rPr i="1" spc="10" dirty="0"/>
              <a:t>s</a:t>
            </a:r>
            <a:r>
              <a:rPr spc="-5" dirty="0"/>
              <a:t>,</a:t>
            </a:r>
            <a:r>
              <a:rPr dirty="0"/>
              <a:t>	</a:t>
            </a:r>
            <a:r>
              <a:rPr spc="-5" dirty="0"/>
              <a:t>or  rarely </a:t>
            </a:r>
            <a:r>
              <a:rPr i="1" spc="-5" dirty="0"/>
              <a:t>S. fülleborni </a:t>
            </a:r>
            <a:r>
              <a:rPr spc="-5" dirty="0"/>
              <a:t>(parts of Africa and Asia, Papua New</a:t>
            </a:r>
            <a:r>
              <a:rPr spc="185" dirty="0"/>
              <a:t> </a:t>
            </a:r>
            <a:r>
              <a:rPr spc="-5" dirty="0"/>
              <a:t>Guinea)</a:t>
            </a:r>
          </a:p>
          <a:p>
            <a:pPr marL="356235" marR="5080" indent="-342900">
              <a:spcBef>
                <a:spcPts val="525"/>
              </a:spcBef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Worldwide distribution, especially prevalent in </a:t>
            </a:r>
            <a:r>
              <a:rPr dirty="0"/>
              <a:t>tropical </a:t>
            </a:r>
            <a:r>
              <a:rPr spc="-5" dirty="0"/>
              <a:t>Central and  South America, China, South-east</a:t>
            </a:r>
            <a:r>
              <a:rPr spc="60" dirty="0"/>
              <a:t> </a:t>
            </a:r>
            <a:r>
              <a:rPr spc="-5" dirty="0"/>
              <a:t>Asia</a:t>
            </a:r>
          </a:p>
          <a:p>
            <a:pPr marL="356235" indent="-342900">
              <a:spcBef>
                <a:spcPts val="530"/>
              </a:spcBef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Estimated 200 million infected</a:t>
            </a:r>
            <a:r>
              <a:rPr spc="75" dirty="0"/>
              <a:t> </a:t>
            </a:r>
            <a:r>
              <a:rPr spc="-5" dirty="0"/>
              <a:t>worldwide</a:t>
            </a:r>
          </a:p>
          <a:p>
            <a:pPr marL="756920" marR="5080" lvl="1" indent="-287020">
              <a:spcBef>
                <a:spcPts val="490"/>
              </a:spcBef>
              <a:buFont typeface="Wingdings"/>
              <a:buChar char=""/>
              <a:tabLst>
                <a:tab pos="757555" algn="l"/>
                <a:tab pos="2084070" algn="l"/>
                <a:tab pos="3350895" algn="l"/>
                <a:tab pos="3741420" algn="l"/>
                <a:tab pos="4602480" algn="l"/>
                <a:tab pos="6026150" algn="l"/>
                <a:tab pos="6630034" algn="l"/>
                <a:tab pos="7021830" algn="l"/>
                <a:tab pos="8318500" algn="l"/>
              </a:tabLst>
            </a:pPr>
            <a:r>
              <a:rPr sz="2000" dirty="0">
                <a:latin typeface="Arial"/>
                <a:cs typeface="Arial"/>
              </a:rPr>
              <a:t>Un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eliable	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stima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es	of	global	</a:t>
            </a: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reva</a:t>
            </a:r>
            <a:r>
              <a:rPr sz="2000" spc="-2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ence	</a:t>
            </a:r>
            <a:r>
              <a:rPr sz="2000" spc="-10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ue	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	dif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icult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es	</a:t>
            </a:r>
            <a:r>
              <a:rPr sz="2000" spc="-5" dirty="0">
                <a:latin typeface="Arial"/>
                <a:cs typeface="Arial"/>
              </a:rPr>
              <a:t>in  </a:t>
            </a:r>
            <a:r>
              <a:rPr sz="2000" dirty="0">
                <a:latin typeface="Arial"/>
                <a:cs typeface="Arial"/>
              </a:rPr>
              <a:t>diagnosis</a:t>
            </a:r>
          </a:p>
          <a:p>
            <a:pPr marL="356235" marR="5715" indent="-342900">
              <a:spcBef>
                <a:spcPts val="520"/>
              </a:spcBef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Infection </a:t>
            </a:r>
            <a:r>
              <a:rPr dirty="0"/>
              <a:t>ranges from subclinical </a:t>
            </a:r>
            <a:r>
              <a:rPr spc="-5" dirty="0"/>
              <a:t>to life-threatening </a:t>
            </a:r>
            <a:r>
              <a:rPr dirty="0"/>
              <a:t>hyper-infection  </a:t>
            </a:r>
            <a:r>
              <a:rPr spc="-5" dirty="0"/>
              <a:t>and disseminated</a:t>
            </a:r>
            <a:r>
              <a:rPr spc="35" dirty="0"/>
              <a:t> </a:t>
            </a:r>
            <a:r>
              <a:rPr spc="-5" dirty="0"/>
              <a:t>disease</a:t>
            </a:r>
          </a:p>
        </p:txBody>
      </p:sp>
      <p:sp>
        <p:nvSpPr>
          <p:cNvPr id="4" name="object 4"/>
          <p:cNvSpPr/>
          <p:nvPr/>
        </p:nvSpPr>
        <p:spPr>
          <a:xfrm>
            <a:off x="4976114" y="3927275"/>
            <a:ext cx="2239772" cy="2293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3341" y="4858868"/>
            <a:ext cx="203708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t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p://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e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n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f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o.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a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gt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.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b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m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e.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u/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d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ru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p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a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l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/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sites/default/files/StrongylLarvAM-  a.jpg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62FB5F1-956C-462A-8763-250C81B88E0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036" y="295663"/>
            <a:ext cx="640270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400" spc="-5" dirty="0">
                <a:solidFill>
                  <a:srgbClr val="FFFFFF"/>
                </a:solidFill>
              </a:rPr>
              <a:t>3.2 Risk factors: </a:t>
            </a:r>
            <a:r>
              <a:rPr sz="2500" i="1" spc="-60" dirty="0">
                <a:solidFill>
                  <a:srgbClr val="FFFFFF"/>
                </a:solidFill>
              </a:rPr>
              <a:t>Strongyloides</a:t>
            </a:r>
            <a:r>
              <a:rPr sz="2500" i="1" spc="15" dirty="0">
                <a:solidFill>
                  <a:srgbClr val="FFFFFF"/>
                </a:solidFill>
              </a:rPr>
              <a:t> </a:t>
            </a:r>
            <a:r>
              <a:rPr sz="2500" i="1" spc="-50" dirty="0">
                <a:solidFill>
                  <a:srgbClr val="FFFFFF"/>
                </a:solidFill>
              </a:rPr>
              <a:t>stercoralis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8480" y="1138346"/>
            <a:ext cx="7079615" cy="386905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 factors for</a:t>
            </a:r>
            <a:r>
              <a:rPr kumimoji="0" sz="26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infection: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Partly transmitted via percutaneous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route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Poor sanitation or</a:t>
            </a:r>
            <a:r>
              <a:rPr kumimoji="0" sz="2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hygiene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 factors for</a:t>
            </a:r>
            <a:r>
              <a:rPr kumimoji="0" sz="2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hyper-infection: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Immunocompromised</a:t>
            </a:r>
            <a:r>
              <a:rPr kumimoji="0" sz="2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Pre-existing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condition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(e.g. underlying</a:t>
            </a:r>
            <a:r>
              <a:rPr kumimoji="0" sz="22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malignancy)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Corticosteroid therapy or immune suppressive</a:t>
            </a:r>
            <a:r>
              <a:rPr kumimoji="0" sz="22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therapy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Malnutrition, alcoholism, or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HTLV-1</a:t>
            </a:r>
            <a:r>
              <a:rPr kumimoji="0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7957ED5-23D3-441B-B83B-396DDDAF9F2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836" y="142343"/>
            <a:ext cx="8510270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3.3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Biology: </a:t>
            </a:r>
            <a:r>
              <a:rPr kumimoji="0" sz="2500" b="1" i="1" u="none" strike="noStrike" kern="1200" cap="none" spc="-6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Strongyloides</a:t>
            </a:r>
            <a:r>
              <a:rPr kumimoji="0" sz="2500" b="1" i="1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500" b="1" i="1" u="none" strike="noStrike" kern="1200" cap="none" spc="-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stercoralis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61B29FA-1434-46E2-99C1-65DBBC1B79A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FB841132-7CD4-491E-BA1E-3D3580480BE6}"/>
              </a:ext>
            </a:extLst>
          </p:cNvPr>
          <p:cNvSpPr txBox="1"/>
          <p:nvPr/>
        </p:nvSpPr>
        <p:spPr>
          <a:xfrm>
            <a:off x="1411444" y="1002807"/>
            <a:ext cx="8510270" cy="519757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72745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72745" algn="l"/>
                <a:tab pos="37338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 forms: parasitic (internal) and free-living</a:t>
            </a:r>
            <a:r>
              <a:rPr kumimoji="0" sz="2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(external)</a:t>
            </a:r>
          </a:p>
          <a:p>
            <a:pPr marL="372745" marR="1306195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72745" algn="l"/>
                <a:tab pos="37338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 developmental forms: adult, rhabditiform and  filariform (infective)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</a:t>
            </a:r>
          </a:p>
          <a:p>
            <a:pPr marL="372745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2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72745" algn="l"/>
                <a:tab pos="37338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worm: 2.5 x 0.034 mm, tapers anteriorly and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ends  in a conical tail. Vulva in posterior third of body,  prominent uterus containing 50 eggs (55 x 30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µm)</a:t>
            </a:r>
          </a:p>
          <a:p>
            <a:pPr marL="372745" marR="0" lvl="0" indent="-34353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72745" algn="l"/>
                <a:tab pos="37338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Internal sexual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cycle</a:t>
            </a:r>
            <a:r>
              <a:rPr kumimoji="0" lang="en-C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parthenogenetic, as only females are parasitic, their progeny are identical clones of their mothers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74065" marR="897890" lvl="1" indent="-287020" algn="l" defTabSz="914400" rtl="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747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Male worm disappears quickly from bowel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oviposition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 intestine</a:t>
            </a:r>
          </a:p>
          <a:p>
            <a:pPr marL="774065" marR="12065" lvl="1" indent="-287020" algn="l" defTabSz="914400" rtl="0" eaLnBrk="1" fontAlgn="auto" latinLnBrk="0" hangingPunct="1">
              <a:lnSpc>
                <a:spcPct val="10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747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hatch immediately in the bowel into male and female  rhabditiform larvae, which pass out in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feaces to continue</a:t>
            </a:r>
            <a:r>
              <a:rPr kumimoji="0" sz="20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external  sexual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cycle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025" y="295663"/>
            <a:ext cx="573595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2400" spc="-5" dirty="0">
                <a:solidFill>
                  <a:srgbClr val="FFFFFF"/>
                </a:solidFill>
              </a:rPr>
              <a:t>3.3 </a:t>
            </a:r>
            <a:r>
              <a:rPr sz="2400" spc="-10" dirty="0">
                <a:solidFill>
                  <a:srgbClr val="FFFFFF"/>
                </a:solidFill>
              </a:rPr>
              <a:t>Biology: </a:t>
            </a:r>
            <a:r>
              <a:rPr sz="2500" i="1" spc="-60" dirty="0">
                <a:solidFill>
                  <a:srgbClr val="FFFFFF"/>
                </a:solidFill>
              </a:rPr>
              <a:t>Strongyloides</a:t>
            </a:r>
            <a:r>
              <a:rPr sz="2500" i="1" spc="65" dirty="0">
                <a:solidFill>
                  <a:srgbClr val="FFFFFF"/>
                </a:solidFill>
              </a:rPr>
              <a:t> </a:t>
            </a:r>
            <a:r>
              <a:rPr sz="2500" i="1" spc="-50" dirty="0">
                <a:solidFill>
                  <a:srgbClr val="FFFFFF"/>
                </a:solidFill>
              </a:rPr>
              <a:t>stercoralis</a:t>
            </a:r>
            <a:endParaRPr sz="25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4042" y="1247639"/>
            <a:ext cx="8463915" cy="408637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External </a:t>
            </a:r>
            <a:r>
              <a:rPr kumimoji="0" lang="en-CA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(temperature dependent)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sexual cycle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9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Free-living rhabditiform larvae develop into</a:t>
            </a:r>
            <a:r>
              <a:rPr kumimoji="0" lang="en-CA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filariform larvae that develop further into living adults,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copulate in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soil and produce</a:t>
            </a:r>
            <a:r>
              <a:rPr kumimoji="0" sz="2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702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Free-living female is smaller (1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0.05mm) than parasitic  female. The vulva lies posteriorly and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uterus contains  eggs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(70 x 40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µm)</a:t>
            </a:r>
          </a:p>
          <a:p>
            <a:pPr marL="756285" marR="169545" lvl="1" indent="-2870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Parasitic and free-living rhabditiform larvae develop  indistinguishably into filariform larvae, which can remain  alive in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soil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weeks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6A85BA9-C5A3-4776-947C-0BA309F32AD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6008" y="839677"/>
            <a:ext cx="8565631" cy="5516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563AA7F-7604-4ED1-BE61-E44157BFF73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096" y="305823"/>
            <a:ext cx="4364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3.3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Life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cycle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-</a:t>
            </a:r>
            <a:r>
              <a:rPr kumimoji="0" sz="2400" b="1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en-US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utoinfection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341" y="1248283"/>
            <a:ext cx="8503285" cy="421833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marR="461645" lvl="0" indent="-342900" algn="l" defTabSz="914400" rtl="0" eaLnBrk="1" fontAlgn="auto" latinLnBrk="0" hangingPunct="1">
              <a:lnSpc>
                <a:spcPts val="3030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some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circumstances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external cycle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be  omitted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756285" marR="5080" lvl="1" indent="-2870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Filariform larvae develop internally and reinvade bowel or  skin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enter circulation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migrate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lungs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penetrate  alveoli and travel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trachea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swallowed and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reach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756285" marR="26670" lvl="1" indent="-287020" algn="l" defTabSz="914400" rtl="0" eaLnBrk="1" fontAlgn="auto" latinLnBrk="0" hangingPunct="1">
              <a:lnSpc>
                <a:spcPct val="9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Usually a small population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worms maintains itself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the small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many yrs (&gt;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30) in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absence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further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the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outside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3C89379-0C77-4511-9C22-9DE04D74CFF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176" y="305823"/>
            <a:ext cx="2134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3.4</a:t>
            </a:r>
            <a:r>
              <a:rPr sz="2400" spc="-5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Pathology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114581" y="1002807"/>
            <a:ext cx="8134350" cy="3221266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355600" marR="106680" lvl="0" indent="-342900" algn="l" defTabSz="914400" rtl="0" eaLnBrk="1" fontAlgn="auto" latinLnBrk="0" hangingPunct="1">
              <a:lnSpc>
                <a:spcPct val="80100"/>
              </a:lnSpc>
              <a:spcBef>
                <a:spcPts val="65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Filariform larvae cause petechial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hemorrhages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the site</a:t>
            </a:r>
            <a:r>
              <a:rPr kumimoji="0" sz="2300" b="0" i="0" u="none" strike="noStrike" kern="1200" cap="none" spc="-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skin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invasion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(usually perianal skin/buttocks or wrists)  accompanied by intense pruritus and</a:t>
            </a:r>
            <a:r>
              <a:rPr kumimoji="0" sz="23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edema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080" lvl="0" indent="-342900" algn="l" defTabSz="914400" rtl="0" eaLnBrk="1" fontAlgn="auto" latinLnBrk="0" hangingPunct="1">
              <a:lnSpc>
                <a:spcPts val="22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Upon migration through lungs, young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cause  symptoms resembling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bronchopneumonia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some</a:t>
            </a:r>
            <a:r>
              <a:rPr kumimoji="0" sz="23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lobular  consolidation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457200" lvl="0" indent="-342900" algn="l" defTabSz="914400" rtl="0" eaLnBrk="1" fontAlgn="auto" latinLnBrk="0" hangingPunct="1">
              <a:lnSpc>
                <a:spcPts val="22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Female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deposit eggs beneath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villi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3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intestinal  mucosa</a:t>
            </a:r>
          </a:p>
        </p:txBody>
      </p:sp>
      <p:sp>
        <p:nvSpPr>
          <p:cNvPr id="4" name="object 4"/>
          <p:cNvSpPr/>
          <p:nvPr/>
        </p:nvSpPr>
        <p:spPr>
          <a:xfrm flipH="1">
            <a:off x="4792218" y="4036060"/>
            <a:ext cx="3280791" cy="2160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25693" y="4908602"/>
            <a:ext cx="284289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ht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t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p://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www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.drugs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w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e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l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l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.co</a:t>
            </a: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m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/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w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i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n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o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w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/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+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Rud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ol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p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'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s%20Pediatrics/13.6%20PARASITIC%20DISEAS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ES_files/C13FF18.png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9BDAF7A-2D8F-4E4D-9FFA-AF165509FB1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963" y="1376066"/>
            <a:ext cx="11915217" cy="42479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Severe</a:t>
            </a:r>
            <a:r>
              <a:rPr kumimoji="0" sz="26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infections</a:t>
            </a:r>
            <a:r>
              <a:rPr kumimoji="0" lang="en-C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165" marR="5080" lvl="0" indent="-342900" algn="l" defTabSz="914400" rtl="0" eaLnBrk="1" fontAlgn="auto" latinLnBrk="0" hangingPunct="1">
              <a:lnSpc>
                <a:spcPct val="801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 stage larva develop in intestine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bore into wall of  duodenum and jejunum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 to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produce ova while encysted in the bowel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spread to lymphatic</a:t>
            </a:r>
            <a:r>
              <a:rPr kumimoji="0" sz="2200" b="0" i="0" u="none" strike="noStrike" kern="1200" cap="none" spc="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system</a:t>
            </a:r>
            <a:r>
              <a:rPr kumimoji="0" lang="en-CA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enter circulation and reach liver, kidneys, gallbladder, brain,  lungs and rarely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myocardium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34290" lvl="0" indent="-342900" algn="l" defTabSz="914400" rtl="0" eaLnBrk="1" fontAlgn="auto" latinLnBrk="0" hangingPunct="1">
              <a:lnSpc>
                <a:spcPts val="25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 may carry microorganisms (e.g.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 coli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which</a:t>
            </a:r>
            <a:r>
              <a:rPr kumimoji="0" sz="2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 cause overwhelming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septicemia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1626235" lvl="0" indent="-342900" algn="l" defTabSz="914400" rtl="0" eaLnBrk="1" fontAlgn="auto" latinLnBrk="0" hangingPunct="1">
              <a:lnSpc>
                <a:spcPct val="8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  <a:tab pos="463423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Incubation period: infection to appearance</a:t>
            </a:r>
            <a:r>
              <a:rPr kumimoji="0" sz="2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rhabditiform (larvae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stool)</a:t>
            </a:r>
            <a:r>
              <a:rPr kumimoji="0" lang="en-CA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~1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963" y="305823"/>
            <a:ext cx="2134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3.4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Pathology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2283B03-D3E3-4798-B35B-CBFF9B9E2DF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789" y="252541"/>
            <a:ext cx="2134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3.4</a:t>
            </a:r>
            <a:r>
              <a:rPr sz="2400" spc="-5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Pathology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103365" y="1940433"/>
            <a:ext cx="4584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←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stercoralis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 in intestinal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biopsy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3515" y="980695"/>
            <a:ext cx="4302125" cy="2849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29401" y="2590801"/>
            <a:ext cx="3609975" cy="3286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2739" y="4895469"/>
            <a:ext cx="480695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3898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-li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female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0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	→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alongside rhabditoid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77743" y="6146699"/>
            <a:ext cx="68065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 credit: both images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CDC-DPDx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1000" b="0" i="0" u="none" strike="noStrike" kern="1200" cap="none" spc="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4"/>
              </a:rPr>
              <a:t>http://www.dpd.cdc.gov/dpdx/HTML/ImageLibrary/Strongyloidiasis_il.htm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26C8715-E371-42DF-A516-C1D89B7949A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379" y="235776"/>
            <a:ext cx="2111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3.5</a:t>
            </a:r>
            <a:r>
              <a:rPr sz="2400" spc="-5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Immunity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2268" y="862712"/>
            <a:ext cx="8503285" cy="54975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Achieved in many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individuals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3 primary</a:t>
            </a:r>
            <a:r>
              <a:rPr kumimoji="0" sz="23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Humoral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antibody-mediated</a:t>
            </a:r>
            <a:r>
              <a:rPr kumimoji="0" sz="23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immunity</a:t>
            </a:r>
          </a:p>
          <a:p>
            <a:pPr marL="756285" marR="5080" lvl="1" indent="-287020" algn="l" defTabSz="914400" rtl="0" eaLnBrk="1" fontAlgn="auto" latinLnBrk="0" hangingPunct="1">
              <a:lnSpc>
                <a:spcPct val="8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Initiated by infective stage larva with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 reaction – eosinophilic  tissue response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peripheral eosinophilia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often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urticarial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rashes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Produced antibodies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often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cross react with other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helminths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ts val="24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Cell-mediated immunity: elicited by adult and larval worms</a:t>
            </a:r>
            <a:r>
              <a:rPr kumimoji="0" sz="23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</a:p>
          <a:p>
            <a:pPr marL="355600" marR="0" lvl="0" indent="0" algn="l" defTabSz="914400" rtl="0" eaLnBrk="1" fontAlgn="auto" latinLnBrk="0" hangingPunct="1">
              <a:lnSpc>
                <a:spcPts val="24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tissues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cell mediated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granulomatous</a:t>
            </a:r>
            <a:r>
              <a:rPr kumimoji="0" sz="23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116839" lvl="0" indent="-342900" algn="l" defTabSz="914400" rtl="0" eaLnBrk="1" fontAlgn="auto" latinLnBrk="0" hangingPunct="1">
              <a:lnSpc>
                <a:spcPts val="22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cell-mediated immunity is suppressed (e.g. by drugs)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generalized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hyperinfection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syndrome results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causing</a:t>
            </a:r>
            <a:r>
              <a:rPr kumimoji="0" sz="23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massive  (often fatal)</a:t>
            </a:r>
            <a:r>
              <a:rPr kumimoji="0" sz="23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strongyloidiasis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70485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persons co-infected with HTLV-1, production of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IFNγ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 decrease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production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antibodies that take part in the</a:t>
            </a:r>
            <a:r>
              <a:rPr kumimoji="0" sz="23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immune  response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BBC60C9-FEFB-45C7-AD08-A516FBAF885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0328" y="2328355"/>
            <a:ext cx="2260473" cy="1862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2267" y="964818"/>
            <a:ext cx="7726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/>
              <a:t>Introduction </a:t>
            </a:r>
            <a:r>
              <a:rPr sz="2800" spc="-5" dirty="0"/>
              <a:t>to </a:t>
            </a:r>
            <a:r>
              <a:rPr sz="2800" spc="-10" dirty="0"/>
              <a:t>Soil-Transmitted</a:t>
            </a:r>
            <a:r>
              <a:rPr sz="2800" spc="130" dirty="0"/>
              <a:t> </a:t>
            </a:r>
            <a:r>
              <a:rPr sz="2800" spc="-10" dirty="0"/>
              <a:t>helminths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1125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0334" y="1580515"/>
            <a:ext cx="7860030" cy="3449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of those infected are symptomatic (depends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intensity of infection), although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be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insidious  and result in significant long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term</a:t>
            </a:r>
            <a:r>
              <a:rPr kumimoji="0" sz="2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morbidity: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Malnutrition, malabsorption, and</a:t>
            </a:r>
            <a:r>
              <a:rPr kumimoji="0" lang="en-US" sz="20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anemia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Impaired physical and cognitive development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severe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cases, overt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4380" marR="0" lvl="1" indent="-285115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501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Intestinal obstruction, rectal prolapse, and</a:t>
            </a:r>
            <a:r>
              <a:rPr kumimoji="0" sz="20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abscesses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4380" marR="0" lvl="1" indent="-285115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501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Involvement of other organs/systems (e.g.</a:t>
            </a:r>
            <a:r>
              <a:rPr kumimoji="0" sz="20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ocular)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4201" y="5764480"/>
            <a:ext cx="750506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source:</a:t>
            </a:r>
            <a:r>
              <a:rPr kumimoji="0" sz="10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http://www.nobledrugstore.com/blog/wp-content/uploads/2012/11/Intestinal-Parasites-treatment-with-anthelmintics1.jpg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760BAEB-1EF8-49CB-9422-ADD2DBC8BB1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599" y="276916"/>
            <a:ext cx="6056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3.6 Symptoms </a:t>
            </a:r>
            <a:r>
              <a:rPr sz="2400" spc="-10" dirty="0">
                <a:solidFill>
                  <a:srgbClr val="FFFFFF"/>
                </a:solidFill>
              </a:rPr>
              <a:t>(uncomplicated</a:t>
            </a:r>
            <a:r>
              <a:rPr sz="2400" spc="2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disease)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4252" y="995553"/>
            <a:ext cx="8533765" cy="51943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Cutaneous (uncomplicated</a:t>
            </a:r>
            <a:r>
              <a:rPr kumimoji="0" sz="2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Recurrent urticaria at sites of penetration of filariform</a:t>
            </a:r>
            <a:r>
              <a:rPr kumimoji="0" sz="2300" b="0" i="0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</a:t>
            </a:r>
            <a:r>
              <a:rPr kumimoji="0" sz="23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currens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Pruritic, raised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lesions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Visibly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migrating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Pathognomonic for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strongyloidiasis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Wingdings"/>
              <a:buChar char=""/>
              <a:tabLst/>
              <a:defRPr/>
            </a:pPr>
            <a:endParaRPr kumimoji="0" sz="2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Abdominal (chronic, uncomplicated</a:t>
            </a:r>
            <a:r>
              <a:rPr kumimoji="0" sz="2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Epigastric pain (middle or</a:t>
            </a:r>
            <a:r>
              <a:rPr kumimoji="0" sz="23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LUQ)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Bleeding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Nausea, vomiting, diarrhea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(may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alternate with</a:t>
            </a:r>
            <a:r>
              <a:rPr kumimoji="0" sz="23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constipation)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Small bowel obstruction with severe</a:t>
            </a:r>
            <a:r>
              <a:rPr kumimoji="0" sz="23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Weight</a:t>
            </a:r>
            <a:r>
              <a:rPr kumimoji="0" sz="23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ts val="2405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also have a dry cough or sore throat at the 6th – 9th day</a:t>
            </a:r>
            <a:r>
              <a:rPr kumimoji="0" sz="20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ts val="21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infection, although relatively rare in uncomplicated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strongyloidiasis.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3A332A4-522D-4B52-9890-C7BB95FA46D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0712" y="1032220"/>
            <a:ext cx="8410575" cy="528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Severe complicated strongyloidiasis caused by massive</a:t>
            </a:r>
            <a:r>
              <a:rPr kumimoji="0" sz="2300" b="0" i="0" u="none" strike="noStrike" kern="1200" cap="none" spc="-2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tissue 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invasion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setting of debilitating disease, malnutrition, serious  illness,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immunocompromise (e.g.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steroids or HTLV-1 co-  infection)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Hyperinfection with large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</a:t>
            </a:r>
            <a:r>
              <a:rPr kumimoji="0" sz="23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burden</a:t>
            </a: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756285" algn="l"/>
                <a:tab pos="7569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Enteritis,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colitis,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malabsorption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Disseminated</a:t>
            </a:r>
            <a:r>
              <a:rPr kumimoji="0" sz="23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  <a:endParaRPr kumimoji="0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165" marR="0" lvl="1" indent="-342900" algn="l" defTabSz="914400" rtl="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756285" algn="l"/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Fever</a:t>
            </a:r>
          </a:p>
          <a:p>
            <a:pPr marL="812165" marR="639445" lvl="1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756285" algn="l"/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Pulmonary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resembles closely tropical pulmonary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eosinophilia,  hypereosinophilia</a:t>
            </a: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700" algn="l"/>
                <a:tab pos="115633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Pneumonitis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700" algn="l"/>
                <a:tab pos="115633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Pleural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effusion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700" algn="l"/>
                <a:tab pos="115633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Abscess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32765" lvl="0" indent="0" algn="l" defTabSz="914400" rtl="0" eaLnBrk="1" fontAlgn="auto" latinLnBrk="0" hangingPunct="1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*In pulmonary involvement in disseminated disease, there can also</a:t>
            </a:r>
            <a:r>
              <a:rPr kumimoji="0" sz="2000" b="0" i="0" u="none" strike="noStrike" kern="1200" cap="none" spc="-19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 haemoptisis and shortness of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breath.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215" y="305505"/>
            <a:ext cx="56686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3.6 Symptoms (complicated</a:t>
            </a:r>
            <a:r>
              <a:rPr sz="2400" spc="-2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disease)</a:t>
            </a:r>
            <a:endParaRPr sz="24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ACC365C-2D6C-4214-B0FC-467A0C0F2E4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70" y="305823"/>
            <a:ext cx="5669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3.6 Symptoms (complicated disease)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340" y="1067512"/>
            <a:ext cx="7830820" cy="4948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Disseminated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Intestinal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Severe abdominal pain,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diarrhea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Protein-losing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enteropathy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Generalized edema, abdominal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distention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Ileus, necrotizing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jejunitis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Neurologic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Headache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Convulsions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Stupor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Meningitis (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E. coli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30% of immunocompromised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Septicemia with enteric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organisms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25550" marR="0" lvl="2" indent="-29908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225550" algn="l"/>
                <a:tab pos="122618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Multiple petechiae, periumbilical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purpura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3E3920B-26E6-4CF2-B734-C64A931C552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386" y="305823"/>
            <a:ext cx="2082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3.7</a:t>
            </a:r>
            <a:r>
              <a:rPr sz="2400" spc="-65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Diagnosis</a:t>
            </a:r>
            <a:endParaRPr sz="24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1340" y="1053795"/>
            <a:ext cx="8064500" cy="3173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Raised IgE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later stages chronic moderate eosinophilia – may persist for  years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Leukocytosis up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25K/mL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Eosinophilia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10-12K/mL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ts val="2520"/>
              </a:lnSpc>
              <a:spcBef>
                <a:spcPts val="211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Rhabditiform larva in stool, duodenal</a:t>
            </a:r>
            <a:r>
              <a:rPr kumimoji="0" sz="22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aspirate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Fecal examination methods or culture on charcoal at</a:t>
            </a:r>
            <a:r>
              <a:rPr kumimoji="0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26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/>
                <a:ea typeface="+mn-ea"/>
                <a:cs typeface="MS PGothic"/>
              </a:rPr>
              <a:t>°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  <a:tab pos="33096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Baermann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technique:	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sensitive than direct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microscopy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8540" y="4445635"/>
            <a:ext cx="704278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Serial stool samples, as diagnostic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yield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single sample</a:t>
            </a:r>
            <a:r>
              <a:rPr kumimoji="0" sz="2000" b="0" i="0" u="none" strike="noStrike" kern="1200" cap="none" spc="-2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75356" y="4658996"/>
            <a:ext cx="223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relatively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(30%)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1341" y="5233542"/>
            <a:ext cx="7183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ts val="252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Kato-Katz method does NOT detect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S.</a:t>
            </a:r>
            <a:r>
              <a:rPr kumimoji="0" sz="2200" b="0" i="1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stercoralis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Explains why global prevalence might be</a:t>
            </a:r>
            <a:r>
              <a:rPr kumimoji="0" sz="2000" b="0" i="0" u="none" strike="noStrike" kern="1200" cap="none" spc="-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underestimated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150E956-5B9F-4041-9215-0AC0E9D0720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846" y="305823"/>
            <a:ext cx="2084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3.7</a:t>
            </a:r>
            <a:r>
              <a:rPr kumimoji="0" sz="24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Diagnosis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1762" y="1066157"/>
            <a:ext cx="8529955" cy="2990562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ELISA Serum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IgG</a:t>
            </a:r>
          </a:p>
          <a:p>
            <a:pPr marL="756285" marR="508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  <a:tab pos="1553210" algn="l"/>
                <a:tab pos="2799715" algn="l"/>
                <a:tab pos="3504565" algn="l"/>
                <a:tab pos="5016500" algn="l"/>
                <a:tab pos="5657850" algn="l"/>
                <a:tab pos="6485890" algn="l"/>
                <a:tab pos="7112000" algn="l"/>
                <a:tab pos="8282940" algn="l"/>
              </a:tabLst>
              <a:defRPr/>
            </a:pP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sensitive than </a:t>
            </a: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Coprology*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(the study and analysis of feces, as for diagnostic purposes) but also labor intensive 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Prone to cross-reaction with other helminths and</a:t>
            </a:r>
            <a:r>
              <a:rPr kumimoji="0" sz="2200" b="0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filariae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Wingdings"/>
              <a:buChar char=""/>
              <a:tabLst/>
              <a:defRPr/>
            </a:pP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Gelatin particle indirect agglutinin test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considered to 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 more practical than ELISA for mass</a:t>
            </a:r>
            <a:r>
              <a:rPr kumimoji="0" sz="2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screening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54200" y="5690717"/>
            <a:ext cx="8192134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Coprology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definition -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Miller-Keane Encyclopedia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Dictionary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Medicine,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Nursing, and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Allied Health, Seventh Edition.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2003</a:t>
            </a:r>
            <a:r>
              <a:rPr kumimoji="0" sz="11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Saunders, an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imprint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Elsevier,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Inc.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rights</a:t>
            </a:r>
            <a:r>
              <a:rPr kumimoji="0" sz="11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reserved.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607463C-CA8D-4828-8588-80622F741A9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65" y="305823"/>
            <a:ext cx="2199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3.8</a:t>
            </a:r>
            <a:r>
              <a:rPr sz="2400" spc="-8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Treatment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2267" y="1039748"/>
            <a:ext cx="8421370" cy="504240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55600" marR="753745" lvl="0" indent="-342900" algn="l" defTabSz="914400" rtl="0" eaLnBrk="1" fontAlgn="auto" latinLnBrk="0" hangingPunct="1">
              <a:lnSpc>
                <a:spcPts val="26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  <a:tab pos="22352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recommended regardless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is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symptomatic	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potential severity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4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hyperinfection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650875" lvl="0" indent="-342900" algn="l" defTabSz="914400" rtl="0" eaLnBrk="1" fontAlgn="auto" latinLnBrk="0" hangingPunct="1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Immunocompromised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individuals (on steroids,  chemotherapy,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HIV,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pre-transplantation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etc.)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should be  screened and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treated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665480" lvl="0" indent="-342900" algn="l" defTabSz="914400" rtl="0" eaLnBrk="1" fontAlgn="auto" latinLnBrk="0" hangingPunct="1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Drug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choice: ivermectin single dose repeated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  week, or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daily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2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Less efficacious: albendazole, mebendazole,</a:t>
            </a:r>
            <a:r>
              <a:rPr kumimoji="0" sz="2400" b="0" i="0" u="none" strike="noStrike" kern="1200" cap="none" spc="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thiabendazole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Decrease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efficacy in co-infection with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HTLV-1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ECCFD40-CF34-411E-8D8B-49F90A2F6D6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962" y="305823"/>
            <a:ext cx="1721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3.9</a:t>
            </a:r>
            <a:r>
              <a:rPr sz="2400" spc="-60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Control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0335" y="854272"/>
            <a:ext cx="8258809" cy="539634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 awareness of disease and risk</a:t>
            </a:r>
            <a:r>
              <a:rPr kumimoji="0" sz="2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factors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702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Especially in areas where infection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related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23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occupational 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risks (e.g. rice</a:t>
            </a:r>
            <a:r>
              <a:rPr kumimoji="0" sz="23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fields)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Improved sanitation and hygiene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practices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Especially </a:t>
            </a:r>
            <a:r>
              <a:rPr kumimoji="0" sz="2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disease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23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endemic</a:t>
            </a: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4965" marR="87249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 case detection and treatment to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reduce  reservoir,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autoinfection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4965" marR="25019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 control measures for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Strongyloides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also</a:t>
            </a:r>
            <a:r>
              <a:rPr kumimoji="0" sz="2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target  other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STHs!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150983F-024A-4574-9602-CD131CB4AD4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717" y="305823"/>
            <a:ext cx="2840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Acknowledgments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2465" y="2454695"/>
            <a:ext cx="8307070" cy="2346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66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Thanks to Jenna Kelly, </a:t>
            </a:r>
            <a:r>
              <a:rPr kumimoji="0" sz="25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Shazeen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1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Bandukwala</a:t>
            </a:r>
            <a:r>
              <a:rPr kumimoji="0" lang="en-CA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Melissa Whaling</a:t>
            </a:r>
            <a:r>
              <a:rPr kumimoji="0" lang="en-CA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and Josephine Esposto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for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critical</a:t>
            </a:r>
            <a:r>
              <a:rPr kumimoji="0" sz="25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editing.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  <a:defRPr/>
            </a:pP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appreciate 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 Brewer and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Jackeline 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Alger for 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thoughtful</a:t>
            </a:r>
            <a:r>
              <a:rPr kumimoji="0" sz="25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5840583-0CCB-48EA-8011-03CE742109B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83BC68D-0D95-41C7-93DB-7C6D7714B5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0" y="0"/>
            <a:ext cx="5943600" cy="2432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3800" y="2971800"/>
            <a:ext cx="3158236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12265">
              <a:spcBef>
                <a:spcPts val="95"/>
              </a:spcBef>
            </a:pPr>
            <a:r>
              <a:rPr lang="en-CA" spc="-10" dirty="0"/>
              <a:t>Credits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41918" y="3688716"/>
            <a:ext cx="6908165" cy="2787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092825" algn="l"/>
              </a:tabLst>
              <a:defRPr/>
            </a:pPr>
            <a:r>
              <a:rPr kumimoji="0" lang="en-CA" sz="2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Sina</a:t>
            </a:r>
            <a:r>
              <a:rPr kumimoji="0" lang="en-CA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Helbig</a:t>
            </a:r>
            <a:r>
              <a:rPr kumimoji="0" lang="en-CA" sz="2200" b="0" i="0" u="none" strike="noStrike" kern="1200" cap="none" spc="-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CA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Alia Tayea</a:t>
            </a:r>
            <a:r>
              <a:rPr kumimoji="0" lang="en-CA" sz="2200" b="0" i="0" u="none" strike="noStrike" kern="1200" cap="none" spc="-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en-CA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en-CA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Akre</a:t>
            </a: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</a:t>
            </a:r>
            <a:r>
              <a:rPr kumimoji="0" lang="en-CA" sz="22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Adja</a:t>
            </a:r>
            <a:r>
              <a:rPr kumimoji="0" lang="en-CA" sz="2200" b="0" i="0" u="none" strike="noStrike" kern="1200" cap="none" spc="-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lang="en-CA" sz="2200" b="0" i="0" u="none" strike="noStrike" kern="1200" cap="none" spc="3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Neil Arya</a:t>
            </a:r>
            <a:r>
              <a:rPr kumimoji="0" lang="en-CA" sz="2200" b="0" i="0" u="none" strike="noStrike" kern="1200" cap="none" spc="-7" normalizeH="0" baseline="2430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endParaRPr kumimoji="0" lang="en-CA" sz="2200" b="0" i="0" u="none" strike="noStrike" kern="1200" cap="none" spc="0" normalizeH="0" baseline="24305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60705" marR="55372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60705" marR="55372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1: </a:t>
            </a: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Boston University School of Medicine, Division</a:t>
            </a:r>
            <a:r>
              <a:rPr kumimoji="0" lang="en-CA" sz="17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Infectious Diseases, Boston, MA,</a:t>
            </a:r>
            <a:r>
              <a:rPr kumimoji="0" lang="en-CA" sz="17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2: </a:t>
            </a: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Médecins Sans</a:t>
            </a:r>
            <a:r>
              <a:rPr kumimoji="0" lang="en-CA" sz="17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Frontières</a:t>
            </a:r>
            <a:endParaRPr kumimoji="0" lang="en-CA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34340" marR="42672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3: </a:t>
            </a:r>
            <a:r>
              <a:rPr kumimoji="0" lang="en-CA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Institut</a:t>
            </a: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Pierre Richet, </a:t>
            </a:r>
            <a:r>
              <a:rPr kumimoji="0" lang="en-CA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Université</a:t>
            </a: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 </a:t>
            </a:r>
            <a:r>
              <a:rPr kumimoji="0" lang="en-CA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Cocody</a:t>
            </a:r>
            <a:r>
              <a:rPr kumimoji="0" lang="en-CA" sz="17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Abidjan  </a:t>
            </a:r>
          </a:p>
          <a:p>
            <a:pPr marL="434340" marR="42672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4: </a:t>
            </a: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Western University, University of</a:t>
            </a:r>
            <a:r>
              <a:rPr kumimoji="0" lang="en-CA" sz="17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Waterloo,</a:t>
            </a:r>
          </a:p>
          <a:p>
            <a:pPr marL="2540" marR="0" lvl="0" indent="0" algn="ctr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McMaster</a:t>
            </a:r>
            <a:r>
              <a:rPr kumimoji="0" lang="en-CA" sz="17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University</a:t>
            </a:r>
          </a:p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Contact</a:t>
            </a:r>
            <a:r>
              <a:rPr kumimoji="0" lang="en-CA" sz="17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CA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narya@uwaterloo.ca</a:t>
            </a:r>
            <a:endParaRPr kumimoji="0" lang="en-CA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83BC68D-0D95-41C7-93DB-7C6D7714B5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0" y="0"/>
            <a:ext cx="5943600" cy="2432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7650" y="3223004"/>
            <a:ext cx="65766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spcBef>
                <a:spcPts val="100"/>
              </a:spcBef>
            </a:pPr>
            <a:r>
              <a:rPr sz="1800" b="0" dirty="0">
                <a:latin typeface="Arial"/>
                <a:cs typeface="Arial"/>
              </a:rPr>
              <a:t>T</a:t>
            </a:r>
            <a:r>
              <a:rPr lang="en-US" sz="1800" b="0" dirty="0">
                <a:latin typeface="Arial"/>
                <a:cs typeface="Arial"/>
              </a:rPr>
              <a:t>he </a:t>
            </a:r>
            <a:r>
              <a:rPr sz="1800" b="0" spc="-5" dirty="0">
                <a:latin typeface="Arial"/>
                <a:cs typeface="Arial"/>
              </a:rPr>
              <a:t>Consortium </a:t>
            </a:r>
            <a:r>
              <a:rPr sz="1800" b="0" dirty="0">
                <a:latin typeface="Arial"/>
                <a:cs typeface="Arial"/>
              </a:rPr>
              <a:t>of  </a:t>
            </a:r>
            <a:r>
              <a:rPr sz="1800" b="0" spc="-5" dirty="0">
                <a:latin typeface="Arial"/>
                <a:cs typeface="Arial"/>
              </a:rPr>
              <a:t>Universities </a:t>
            </a:r>
            <a:r>
              <a:rPr sz="1800" b="0" dirty="0">
                <a:latin typeface="Arial"/>
                <a:cs typeface="Arial"/>
              </a:rPr>
              <a:t>for </a:t>
            </a:r>
            <a:r>
              <a:rPr sz="1800" b="0" spc="-5" dirty="0">
                <a:latin typeface="Arial"/>
                <a:cs typeface="Arial"/>
              </a:rPr>
              <a:t>Global Health gratefully </a:t>
            </a:r>
            <a:r>
              <a:rPr sz="1800" b="0" spc="-10" dirty="0">
                <a:latin typeface="Arial"/>
                <a:cs typeface="Arial"/>
              </a:rPr>
              <a:t>acknowledge </a:t>
            </a:r>
            <a:r>
              <a:rPr sz="1800" b="0" dirty="0">
                <a:latin typeface="Arial"/>
                <a:cs typeface="Arial"/>
              </a:rPr>
              <a:t>the </a:t>
            </a:r>
            <a:r>
              <a:rPr sz="1800" b="0" spc="-5" dirty="0">
                <a:latin typeface="Arial"/>
                <a:cs typeface="Arial"/>
              </a:rPr>
              <a:t>support  provided </a:t>
            </a:r>
            <a:r>
              <a:rPr sz="1800" b="0" dirty="0">
                <a:latin typeface="Arial"/>
                <a:cs typeface="Arial"/>
              </a:rPr>
              <a:t>for </a:t>
            </a:r>
            <a:r>
              <a:rPr sz="1800" b="0" spc="-5" dirty="0">
                <a:latin typeface="Arial"/>
                <a:cs typeface="Arial"/>
              </a:rPr>
              <a:t>developing teaching modules </a:t>
            </a:r>
            <a:r>
              <a:rPr sz="1800" b="0" dirty="0">
                <a:latin typeface="Arial"/>
                <a:cs typeface="Arial"/>
              </a:rPr>
              <a:t>from</a:t>
            </a:r>
            <a:r>
              <a:rPr sz="1800" b="0" spc="55" dirty="0">
                <a:latin typeface="Arial"/>
                <a:cs typeface="Arial"/>
              </a:rPr>
              <a:t> </a:t>
            </a:r>
            <a:r>
              <a:rPr sz="1800" b="0" spc="-5" dirty="0">
                <a:latin typeface="Arial"/>
                <a:cs typeface="Arial"/>
              </a:rPr>
              <a:t>the: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0012" y="4237544"/>
            <a:ext cx="4331970" cy="93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lvl="0" indent="0" algn="ctr" defTabSz="914400" rtl="0" eaLnBrk="1" fontAlgn="auto" latinLnBrk="0" hangingPunct="1">
              <a:lnSpc>
                <a:spcPct val="11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Margaret Kendrick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Blodgett</a:t>
            </a:r>
            <a:r>
              <a:rPr kumimoji="0" sz="1800" b="1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Foundation  The </a:t>
            </a: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Josiah </a:t>
            </a:r>
            <a:r>
              <a:rPr kumimoji="0" sz="1800" b="1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Macy, </a:t>
            </a:r>
            <a:r>
              <a:rPr kumimoji="0" sz="1800" b="1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Jr.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Foundation  </a:t>
            </a: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Arnold </a:t>
            </a:r>
            <a:r>
              <a:rPr kumimoji="0" sz="1800" b="1" i="1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P.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Gold</a:t>
            </a:r>
            <a:r>
              <a:rPr kumimoji="0" sz="1800" b="1" i="1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Foundation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8682" y="6117083"/>
            <a:ext cx="5334635" cy="560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13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licensed under</a:t>
            </a:r>
            <a:r>
              <a:rPr kumimoji="0" sz="13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sng" strike="noStrike" kern="1200" cap="none" spc="-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3"/>
              </a:rPr>
              <a:t>Creative </a:t>
            </a:r>
            <a:r>
              <a:rPr kumimoji="0" sz="1100" b="0" i="0" u="sng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3"/>
              </a:rPr>
              <a:t>Commons </a:t>
            </a:r>
            <a:r>
              <a:rPr kumimoji="0" sz="1100" b="0" i="0" u="sng" strike="noStrike" kern="1200" cap="none" spc="-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3"/>
              </a:rPr>
              <a:t>Attribution-Noncommercial-No Derivative </a:t>
            </a:r>
            <a:r>
              <a:rPr kumimoji="0" sz="1100" b="0" i="0" u="sng" strike="noStrike" kern="1200" cap="none" spc="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3"/>
              </a:rPr>
              <a:t>Works </a:t>
            </a:r>
            <a:r>
              <a:rPr kumimoji="0" sz="1100" b="0" i="0" u="sng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3"/>
              </a:rPr>
              <a:t>3.0 </a:t>
            </a:r>
            <a:r>
              <a:rPr kumimoji="0" sz="1100" b="0" i="0" u="sng" strike="noStrike" kern="1200" cap="none" spc="-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3"/>
              </a:rPr>
              <a:t>United </a:t>
            </a:r>
            <a:r>
              <a:rPr kumimoji="0" sz="1100" b="0" i="0" u="sng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3"/>
              </a:rPr>
              <a:t>States 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100" b="0" i="0" u="sng" strike="noStrike" kern="1200" cap="none" spc="-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>
                  <a:solidFill>
                    <a:srgbClr val="009999"/>
                  </a:solidFill>
                </a:uFill>
                <a:latin typeface="Arial"/>
                <a:ea typeface="+mn-ea"/>
                <a:cs typeface="Arial"/>
                <a:hlinkClick r:id="rId3"/>
              </a:rPr>
              <a:t>License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9697" y="5334001"/>
            <a:ext cx="1752600" cy="617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1505" y="1078191"/>
            <a:ext cx="9036431" cy="4943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6742" y="6026048"/>
            <a:ext cx="9041765" cy="0"/>
          </a:xfrm>
          <a:custGeom>
            <a:avLst/>
            <a:gdLst/>
            <a:ahLst/>
            <a:cxnLst/>
            <a:rect l="l" t="t" r="r" b="b"/>
            <a:pathLst>
              <a:path w="9041765">
                <a:moveTo>
                  <a:pt x="0" y="0"/>
                </a:moveTo>
                <a:lnTo>
                  <a:pt x="904125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6742" y="1073429"/>
            <a:ext cx="9041765" cy="4953000"/>
          </a:xfrm>
          <a:custGeom>
            <a:avLst/>
            <a:gdLst/>
            <a:ahLst/>
            <a:cxnLst/>
            <a:rect l="l" t="t" r="r" b="b"/>
            <a:pathLst>
              <a:path w="9041765" h="4953000">
                <a:moveTo>
                  <a:pt x="9041258" y="0"/>
                </a:moveTo>
                <a:lnTo>
                  <a:pt x="0" y="0"/>
                </a:lnTo>
                <a:lnTo>
                  <a:pt x="0" y="49526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616E523-3C45-4957-8CDC-F1F766C247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D17086DA-BDB7-4215-8F76-5E00941D41EF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2635733" y="1875904"/>
            <a:ext cx="6920534" cy="3106192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19905693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83BC68D-0D95-41C7-93DB-7C6D7714B5A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14514" y="62631"/>
            <a:ext cx="5943600" cy="2432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70409" y="2930145"/>
            <a:ext cx="7451181" cy="99770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CA" sz="3200" b="1" spc="-5" dirty="0">
                <a:latin typeface="Arial Black" panose="020B0A04020102020204" pitchFamily="34" charset="0"/>
              </a:rPr>
              <a:t>Hookworm, Toxocariasis and Guinea Worm </a:t>
            </a:r>
            <a:endParaRPr sz="3200" b="1" dirty="0">
              <a:latin typeface="Arial Black" panose="020B0A040201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33749" y="4079882"/>
            <a:ext cx="5524500" cy="2715487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8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>
                <a:tab pos="707390" algn="l"/>
                <a:tab pos="29972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Sina Helbig*,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Akre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</a:t>
            </a:r>
            <a:r>
              <a:rPr kumimoji="0" sz="18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Adja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Alia</a:t>
            </a:r>
            <a:r>
              <a:rPr kumimoji="0" sz="1800" b="0" i="0" u="none" strike="noStrike" kern="1200" cap="none" spc="-2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Tayea, </a:t>
            </a:r>
            <a:endParaRPr kumimoji="0" lang="en-US" sz="18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8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>
                <a:tab pos="707390" algn="l"/>
                <a:tab pos="29972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Neil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Arya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July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46685" marR="14097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Prepared as part of an education project of</a:t>
            </a:r>
            <a:r>
              <a:rPr kumimoji="0" sz="18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Global Health Education Consortium and  collaborating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*First author **Corresponding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author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001251" y="6505447"/>
            <a:ext cx="58864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1200" y="2867318"/>
            <a:ext cx="8534400" cy="28135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4675" marR="77851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Ancylostoma duodenale, </a:t>
            </a:r>
            <a:r>
              <a:rPr kumimoji="0" sz="2400" b="0" i="1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Necator</a:t>
            </a:r>
            <a:r>
              <a:rPr kumimoji="0" lang="en-CA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Americanus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202565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Intestinal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Nematode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Aliaa </a:t>
            </a:r>
            <a:r>
              <a:rPr kumimoji="0" sz="15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Tayea*, 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Sina Helbig, Akre </a:t>
            </a:r>
            <a:r>
              <a:rPr kumimoji="0" sz="15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 </a:t>
            </a:r>
            <a:r>
              <a:rPr kumimoji="0" sz="15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Adja, 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Neil</a:t>
            </a:r>
            <a:r>
              <a:rPr kumimoji="0" sz="15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Arya</a:t>
            </a:r>
            <a:r>
              <a:rPr kumimoji="0" sz="1500" b="1" i="0" u="none" strike="noStrike" kern="1200" cap="none" spc="0" normalizeH="0" baseline="2564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11150" marR="306070" lvl="0" indent="0" algn="ctr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Prepared as part of an education project of</a:t>
            </a:r>
            <a:r>
              <a:rPr kumimoji="0" sz="18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Global Health Education Consortium and  collaborating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partners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*First author **Corresponding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author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0073EE9-2074-46F9-867D-6EB634E6C2E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7C09299-E603-4C0E-9703-820580D2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521" y="1392412"/>
            <a:ext cx="6656958" cy="1046440"/>
          </a:xfrm>
        </p:spPr>
        <p:txBody>
          <a:bodyPr/>
          <a:lstStyle/>
          <a:p>
            <a:pPr algn="ctr"/>
            <a:r>
              <a:rPr lang="en-CA" dirty="0"/>
              <a:t>Hookworm, Toxocariasis and Guinea Worm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A7E4-34A2-4B10-8395-30761E57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779" y="1959430"/>
            <a:ext cx="4270439" cy="934871"/>
          </a:xfrm>
        </p:spPr>
        <p:txBody>
          <a:bodyPr/>
          <a:lstStyle/>
          <a:p>
            <a:pPr algn="ctr"/>
            <a:r>
              <a:rPr lang="en-CA" sz="2025" dirty="0"/>
              <a:t>INDEX:</a:t>
            </a:r>
            <a:br>
              <a:rPr lang="en-CA" sz="2025" dirty="0"/>
            </a:br>
            <a:r>
              <a:rPr lang="en-CA" sz="2025" dirty="0"/>
              <a:t>Hookworm, Toxocariasis and Guinea Worm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D7CDA-5337-43B4-B85B-C5B6DB8CB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9282" y="3263331"/>
            <a:ext cx="8073435" cy="830997"/>
          </a:xfrm>
        </p:spPr>
        <p:txBody>
          <a:bodyPr/>
          <a:lstStyle/>
          <a:p>
            <a:pPr marL="257175" indent="-257175" algn="ctr">
              <a:buFont typeface="Arial" panose="020B0604020202020204" pitchFamily="34" charset="0"/>
              <a:buChar char="•"/>
            </a:pPr>
            <a:r>
              <a:rPr lang="en-CA" sz="1800" dirty="0"/>
              <a:t>Hookworm --------------------------------------------------------- (4.1 -- 4.7)</a:t>
            </a:r>
          </a:p>
          <a:p>
            <a:pPr marL="257175" indent="-257175" algn="ctr">
              <a:buFont typeface="Arial" panose="020B0604020202020204" pitchFamily="34" charset="0"/>
              <a:buChar char="•"/>
            </a:pPr>
            <a:r>
              <a:rPr lang="en-CA" sz="1800" dirty="0"/>
              <a:t>Toxocariasis ------------------------------------------------------- (5.1 -- 5.8)</a:t>
            </a:r>
          </a:p>
          <a:p>
            <a:pPr marL="257175" indent="-257175" algn="ctr">
              <a:buFont typeface="Arial" panose="020B0604020202020204" pitchFamily="34" charset="0"/>
              <a:buChar char="•"/>
            </a:pPr>
            <a:r>
              <a:rPr lang="en-CA" sz="1800" dirty="0"/>
              <a:t>Guinea Worm ----------------------------------------------------- (6.1 -- 6.7) </a:t>
            </a:r>
            <a:endParaRPr lang="en-CA" sz="1800" i="1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0215DF7-96CB-4742-AE5E-6B49CB80D57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97747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435" y="179752"/>
            <a:ext cx="3097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4.1</a:t>
            </a:r>
            <a:r>
              <a:rPr sz="2800" spc="-3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Epidemiology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9673209" y="6522339"/>
            <a:ext cx="70040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4200" y="965072"/>
            <a:ext cx="8179434" cy="52610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48970" lvl="0" indent="-34353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Common disease with at least 740 million</a:t>
            </a:r>
            <a:r>
              <a:rPr kumimoji="0" sz="2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people  infected globally (estimates up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&gt;1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billion)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31242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Causes more morbidity than any other geohelminth  principally by consequences of iron-deficiency  anemia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486409" lvl="0" indent="-28702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</a:t>
            </a:r>
            <a:r>
              <a:rPr kumimoji="0" sz="2600" b="0" i="0" u="none" strike="noStrike" kern="1200" cap="none" spc="-9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 infection is the leading cause of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iron 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deficiency anemia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worldwide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080" lvl="0" indent="-3435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Largely worldwide distribution, prevalent in all</a:t>
            </a:r>
            <a:r>
              <a:rPr kumimoji="0" sz="2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tropical  and subtropical countries, especially 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sub-Saharan 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Africa, South China, Pacific and South-east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Asia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672AE1A-E128-454A-AF56-1D49EE94B58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729" y="211392"/>
            <a:ext cx="2800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4.2 </a:t>
            </a:r>
            <a:r>
              <a:rPr sz="2800" spc="-10" dirty="0">
                <a:solidFill>
                  <a:srgbClr val="FFFFFF"/>
                </a:solidFill>
              </a:rPr>
              <a:t>Risk</a:t>
            </a:r>
            <a:r>
              <a:rPr sz="2800" spc="-2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factors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10335" y="874904"/>
            <a:ext cx="813371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0" lvl="0" indent="-1905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032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Poor sanitation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3200" marR="0" lvl="0" indent="-1905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03200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Walking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barefoot in soil contaminated with</a:t>
            </a:r>
            <a:r>
              <a:rPr kumimoji="0" sz="24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feaces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032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by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 </a:t>
            </a: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duodenale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probably also occurs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oral and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transmammary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route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07739" y="2996972"/>
            <a:ext cx="4464558" cy="3041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9085" y="6196686"/>
            <a:ext cx="276987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http://www.johntyman.com/africa/a442.jpg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73209" y="6522339"/>
            <a:ext cx="70040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03E2747-2E04-4163-BB29-FD51FDA6AA0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175" y="178438"/>
            <a:ext cx="2020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4.3</a:t>
            </a:r>
            <a:r>
              <a:rPr sz="2800" spc="-4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Biology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9673209" y="6522339"/>
            <a:ext cx="70040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8370" y="925525"/>
            <a:ext cx="6231230" cy="43674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 infection caused by 2</a:t>
            </a:r>
            <a:r>
              <a:rPr kumimoji="0" sz="18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hookworms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‘Hook’ from the fact that the head is slightly bent relative to the rest of the body 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Small white-grey or reddish-brown thread like</a:t>
            </a:r>
            <a:r>
              <a:rPr kumimoji="0" sz="18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91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Ancylostoma</a:t>
            </a:r>
            <a:r>
              <a:rPr kumimoji="0" sz="18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duodenale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7020" algn="l" defTabSz="914400" rtl="0" eaLnBrk="1" fontAlgn="auto" latinLnBrk="0" hangingPunct="1">
              <a:lnSpc>
                <a:spcPct val="8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Buccal capsule containing 2 pairs of teeth for attachment to  the small-intestinal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mucosa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Male: 1 x 0.5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Female: 1.2 x 0.6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Maximum egg output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15-18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months after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83820" lvl="1" indent="-287020" algn="l" defTabSz="914400" rtl="0" eaLnBrk="1" fontAlgn="auto" latinLnBrk="0" hangingPunct="1">
              <a:lnSpc>
                <a:spcPct val="8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Interval between infection and disappearance of eggs from  stool with death of the worm averages 1</a:t>
            </a:r>
            <a:r>
              <a:rPr kumimoji="0" sz="18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323850" lvl="1" indent="-287020" algn="l" defTabSz="914400" rtl="0" eaLnBrk="1" fontAlgn="auto" latinLnBrk="0" hangingPunct="1">
              <a:lnSpc>
                <a:spcPts val="2120"/>
              </a:lnSpc>
              <a:spcBef>
                <a:spcPts val="50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Female produces 25,000-35,000 eggs/day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(18-54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million  during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its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lifetime)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worm lives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1-3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yrs (often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longer)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4F12D8F-7144-435A-8D53-F77259A31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109265"/>
            <a:ext cx="2432334" cy="3059553"/>
          </a:xfrm>
          <a:prstGeom prst="rect">
            <a:avLst/>
          </a:prstGeom>
        </p:spPr>
      </p:pic>
      <p:pic>
        <p:nvPicPr>
          <p:cNvPr id="9" name="Picture 8" descr="A picture containing animal, branchiopod crustacean, invertebrate, arthropod&#10;&#10;Description automatically generated">
            <a:extLst>
              <a:ext uri="{FF2B5EF4-FFF2-40B4-BE49-F238E27FC236}">
                <a16:creationId xmlns:a16="http://schemas.microsoft.com/office/drawing/2014/main" id="{3E1F37FB-9BD8-46E9-AE46-74CA290F2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07" y="1408504"/>
            <a:ext cx="2032000" cy="1524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257451-F759-48C1-B2BE-EA6191EACBA4}"/>
              </a:ext>
            </a:extLst>
          </p:cNvPr>
          <p:cNvSpPr/>
          <p:nvPr/>
        </p:nvSpPr>
        <p:spPr>
          <a:xfrm>
            <a:off x="7997967" y="6168818"/>
            <a:ext cx="289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https://msu.edu/course/zol/316/hookscope.htm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DBBE1AE-2AB2-47DA-9D35-71AD0C5E281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2541" y="1291590"/>
            <a:ext cx="7301865" cy="34810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Necator</a:t>
            </a:r>
            <a:r>
              <a:rPr kumimoji="0" sz="2600" b="0" i="1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americanus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655" algn="l" defTabSz="914400" rtl="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Shorter and more slender than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 duodenale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(1 x</a:t>
            </a:r>
            <a:r>
              <a:rPr kumimoji="0" sz="2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0.4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cm)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Smaller buccal capsule than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</a:t>
            </a:r>
            <a:r>
              <a:rPr kumimoji="0" sz="22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duodenale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lang="en-CA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pair of c</a:t>
            </a:r>
            <a:r>
              <a:rPr kumimoji="0" sz="22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utting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plates instead of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teeth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slightly larger than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 duodenale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(70 x 40</a:t>
            </a:r>
            <a:r>
              <a:rPr kumimoji="0" sz="22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μm)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65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Female produces ~20,000 eggs</a:t>
            </a:r>
            <a:r>
              <a:rPr kumimoji="0" sz="2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daily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worm lives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3-10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yrs (3-5yrs for female</a:t>
            </a:r>
            <a:r>
              <a:rPr kumimoji="0" sz="2200" b="0" i="0" u="none" strike="noStrike" kern="1200" cap="none" spc="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Humans are definitive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host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73209" y="6522339"/>
            <a:ext cx="70040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606" y="297160"/>
            <a:ext cx="20199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4.3</a:t>
            </a:r>
            <a:r>
              <a:rPr sz="2800" spc="-3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Biology</a:t>
            </a:r>
            <a:endParaRPr sz="28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1A4FD26-8AE1-4CAB-8BAF-96C6B7437CB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68010" y="980695"/>
            <a:ext cx="4476877" cy="5199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666" y="287383"/>
            <a:ext cx="2355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4.3 </a:t>
            </a:r>
            <a:r>
              <a:rPr sz="2800" spc="-10" dirty="0">
                <a:solidFill>
                  <a:srgbClr val="FFFFFF"/>
                </a:solidFill>
              </a:rPr>
              <a:t>Life</a:t>
            </a:r>
            <a:r>
              <a:rPr sz="2800" spc="-2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cycle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9673209" y="6522339"/>
            <a:ext cx="70040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5701" y="840384"/>
            <a:ext cx="4687570" cy="54508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68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67665" algn="l"/>
                <a:tab pos="3683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are deposited in duodenal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lumen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8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67665" algn="l"/>
                <a:tab pos="3683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Leave body through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feaces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8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67665" algn="l"/>
                <a:tab pos="3683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deposited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damp shaded soil they hatch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83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rhabditiform larva (first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689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696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Feeds on organic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debris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689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6962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Becomes elongated and fully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developed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8300" marR="80645" lvl="0" indent="-34290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67665" algn="l"/>
                <a:tab pos="3683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 moults to form a filariform larva (infective  stage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moves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away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the feaces into</a:t>
            </a:r>
            <a:r>
              <a:rPr kumimoji="0" sz="1600" b="0" i="0" u="none" strike="noStrike" kern="1200" cap="none" spc="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soil)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8300" marR="448309" lvl="0" indent="-34290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67665" algn="l"/>
                <a:tab pos="3683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Protected from desiccation, they can live in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warm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damp soil for up to 2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yrs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8300" marR="325755" lvl="0" indent="-34290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67665" algn="l"/>
                <a:tab pos="3683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Filariform larva penetrates skin of host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 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contact initiated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receives host signal to  resume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8300" marR="128270" lvl="0" indent="-34290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67665" algn="l"/>
                <a:tab pos="3683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Enters vasculature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travels to lung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breaks  through alveoli, moves up trachea,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swallowed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reaches small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8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67665" algn="l"/>
                <a:tab pos="3683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During migration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1575" b="0" i="0" u="none" strike="noStrike" kern="1200" cap="none" spc="7" normalizeH="0" baseline="2645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moult takes place,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6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83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arrival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intestine </a:t>
            </a:r>
            <a:r>
              <a:rPr kumimoji="0" sz="1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1575" b="0" i="0" u="none" strike="noStrike" kern="1200" cap="none" spc="7" normalizeH="0" baseline="2645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</a:t>
            </a:r>
            <a:r>
              <a:rPr kumimoji="0" sz="1575" b="0" i="0" u="none" strike="noStrike" kern="1200" cap="none" spc="187" normalizeH="0" baseline="2645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moult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8300" marR="208915" lvl="0" indent="-34290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67665" algn="l"/>
                <a:tab pos="368300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 attaches to the small-intestinal mucosa 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sucks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8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67665" algn="l"/>
                <a:tab pos="368300" algn="l"/>
              </a:tabLst>
              <a:defRPr/>
            </a:pPr>
            <a:r>
              <a:rPr kumimoji="0" sz="16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 duodenale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also infect by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ingestion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1605EA2-D82C-48EB-A9C8-6593AE9DBEB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" y="222704"/>
            <a:ext cx="2487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4.4</a:t>
            </a:r>
            <a:r>
              <a:rPr sz="2800" spc="-4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Pathology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9673209" y="6522339"/>
            <a:ext cx="70040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4201" y="853567"/>
            <a:ext cx="8254365" cy="549002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89230" marR="1295400" lvl="0" indent="-177165" algn="l" defTabSz="914400" rtl="0" eaLnBrk="1" fontAlgn="auto" latinLnBrk="0" hangingPunct="1">
              <a:lnSpc>
                <a:spcPts val="2500"/>
              </a:lnSpc>
              <a:spcBef>
                <a:spcPts val="7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986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 stages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(first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two usually only seen in primary infection,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during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larva migration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172210" marR="0" lvl="1" indent="-3232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117284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Invasive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</a:t>
            </a:r>
            <a:endParaRPr kumimoji="0" lang="en-CA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29410" marR="0" lvl="2" indent="-3232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117284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Vesiculation and pustulation at entry</a:t>
            </a:r>
            <a:r>
              <a:rPr kumimoji="0" lang="en-US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site</a:t>
            </a:r>
          </a:p>
          <a:p>
            <a:pPr marL="1306195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72845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72210" marR="0" lvl="1" indent="-3232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1172845" algn="l"/>
              </a:tabLst>
              <a:defRPr/>
            </a:pP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Migration via venous system through the lungs with small  hemorrhages into the alveoli and eosinophilic and  leucocytic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infiltration</a:t>
            </a:r>
            <a:endParaRPr kumimoji="0" lang="en-CA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504950" marR="0" lvl="2" indent="-256540" algn="l" defTabSz="914400" rtl="0" eaLnBrk="1" fontAlgn="auto" latinLnBrk="0" hangingPunct="1">
              <a:lnSpc>
                <a:spcPts val="239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504315" algn="l"/>
                <a:tab pos="150495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Coughing, asthma and bronchitis (Loeffler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PGothic"/>
                <a:ea typeface="+mn-ea"/>
                <a:cs typeface="Arial"/>
              </a:rPr>
              <a:t>'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Syndrome)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504950" marR="0" lvl="2" indent="-256540" algn="l" defTabSz="914400" rtl="0" eaLnBrk="1" fontAlgn="auto" latinLnBrk="0" hangingPunct="1">
              <a:lnSpc>
                <a:spcPts val="239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504315" algn="l"/>
                <a:tab pos="150495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moved up, either by coughing or ciliary escalator</a:t>
            </a:r>
            <a:r>
              <a:rPr kumimoji="0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 pharynx where they are swallowed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move to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intestines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Char char=""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01420" marR="0" lvl="1" indent="-352425" algn="l" defTabSz="914400" rtl="0" eaLnBrk="1" fontAlgn="auto" latinLnBrk="0" hangingPunct="1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ClrTx/>
              <a:buSzPct val="109090"/>
              <a:buFont typeface="Courier New"/>
              <a:buChar char="o"/>
              <a:tabLst>
                <a:tab pos="120205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Established infection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 in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intestine</a:t>
            </a:r>
          </a:p>
          <a:p>
            <a:pPr marL="1533525" marR="0" lvl="2" indent="-285750" algn="l" defTabSz="914400" rtl="0" eaLnBrk="1" fontAlgn="auto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533525" algn="l"/>
                <a:tab pos="153416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Seen in the inhabitants of endemic</a:t>
            </a:r>
            <a:r>
              <a:rPr kumimoji="0" sz="2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areas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533525" marR="0" lvl="2" indent="-285750" algn="l" defTabSz="914400" rtl="0" eaLnBrk="1" fontAlgn="auto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533525" algn="l"/>
                <a:tab pos="153416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be asymptomatic or, in case of severe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infections,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lead to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anemia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F53D41C-C4E0-442C-A51B-BC465578156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1" y="990600"/>
            <a:ext cx="569150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5" dirty="0"/>
              <a:t>Three </a:t>
            </a:r>
            <a:r>
              <a:rPr sz="2000" dirty="0"/>
              <a:t>types </a:t>
            </a:r>
            <a:r>
              <a:rPr sz="2000" spc="-5" dirty="0"/>
              <a:t>of</a:t>
            </a:r>
            <a:r>
              <a:rPr sz="2000" spc="-70" dirty="0"/>
              <a:t> </a:t>
            </a:r>
            <a:r>
              <a:rPr sz="2000" dirty="0"/>
              <a:t>transmission</a:t>
            </a:r>
          </a:p>
        </p:txBody>
      </p:sp>
      <p:sp>
        <p:nvSpPr>
          <p:cNvPr id="4" name="object 4"/>
          <p:cNvSpPr/>
          <p:nvPr/>
        </p:nvSpPr>
        <p:spPr>
          <a:xfrm>
            <a:off x="8617527" y="1976357"/>
            <a:ext cx="2943068" cy="2493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42894" y="4772088"/>
            <a:ext cx="156908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http://media.web.britannica.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com/eb-media/35/9635-  004-B6593992.jpg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1125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302A06-D5F2-49D0-8996-DA94276F8A58}"/>
              </a:ext>
            </a:extLst>
          </p:cNvPr>
          <p:cNvSpPr txBox="1"/>
          <p:nvPr/>
        </p:nvSpPr>
        <p:spPr>
          <a:xfrm>
            <a:off x="1964563" y="1419672"/>
            <a:ext cx="6264148" cy="491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TYPE 1:</a:t>
            </a:r>
            <a:r>
              <a:rPr kumimoji="0" lang="en-US" sz="17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are passed in stool or </a:t>
            </a:r>
            <a:r>
              <a:rPr kumimoji="0" lang="en-US" sz="17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perianally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they hatch and re-infect within 2-3  hours by being carried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anal margin to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mouth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without  </a:t>
            </a:r>
            <a:r>
              <a:rPr kumimoji="0" lang="en-US" sz="1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reaching</a:t>
            </a:r>
            <a:r>
              <a:rPr kumimoji="0" lang="en-US" sz="17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lang="en-US" sz="17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soil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2160905" lvl="0" indent="-355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they do reach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soil, 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 do not require a period  of development</a:t>
            </a:r>
            <a:r>
              <a:rPr kumimoji="0" lang="en-US" sz="17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</a:t>
            </a:r>
          </a:p>
          <a:p>
            <a:pPr marL="355600" marR="2160905" lvl="0" indent="-355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Example: </a:t>
            </a:r>
            <a:r>
              <a:rPr kumimoji="0" lang="en-US" sz="17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Enterobius vermicularis</a:t>
            </a:r>
            <a:r>
              <a:rPr kumimoji="0" lang="en-US" sz="1700" b="0" i="1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(termed ‘Threadworm’ in UK, Australia and ‘Pinworm’ or ‘</a:t>
            </a:r>
            <a:r>
              <a:rPr kumimoji="0" lang="en-US" sz="17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Seatworm</a:t>
            </a:r>
            <a:r>
              <a:rPr kumimoji="0" lang="en-US" sz="17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’ in North America)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2160905" lvl="0" indent="-355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deposited by females in the perianal area in a sticky and irritating material </a:t>
            </a:r>
          </a:p>
          <a:p>
            <a:pPr marL="355600" marR="2160905" lvl="0" indent="-355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Itchiness enables anal-oral-route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6D70E21-B5A2-47D3-AEB4-AD417B18358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033" y="278732"/>
            <a:ext cx="2576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4.4</a:t>
            </a:r>
            <a:r>
              <a:rPr sz="2800" spc="-3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Symptoms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9673209" y="6522339"/>
            <a:ext cx="70040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2267" y="780208"/>
            <a:ext cx="8528050" cy="546671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Initial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invasive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Entry site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larva: ground itch (irritating vesicular</a:t>
            </a:r>
            <a:r>
              <a:rPr kumimoji="0" sz="22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rash)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5080" lvl="2" indent="-228600" algn="l" defTabSz="914400" rtl="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Limited to the area around entry points of the body (usually</a:t>
            </a:r>
            <a:r>
              <a:rPr kumimoji="0" sz="2000" b="0" i="0" u="none" strike="noStrike" kern="1200" cap="none" spc="-2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palms  and soles, between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toes)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Lasts up to 10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 migration</a:t>
            </a:r>
            <a:r>
              <a:rPr kumimoji="0" sz="2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Appear 1-2wks after the primary infection, and depend</a:t>
            </a:r>
            <a:r>
              <a:rPr kumimoji="0" sz="2200" b="0" i="0" u="none" strike="noStrike" kern="1200" cap="none" spc="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burden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7365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Pulmonary symptoms with dry cough, asthmatic wheezing,  fever, high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eosinophilia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9235" algn="l" defTabSz="914400" rtl="0" eaLnBrk="1" fontAlgn="auto" latinLnBrk="0" hangingPunct="1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Wheezing less pronounced than with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</a:t>
            </a:r>
            <a:r>
              <a:rPr kumimoji="0" sz="2000" b="0" i="1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lumbricoides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Low-grade fever may be</a:t>
            </a:r>
            <a:r>
              <a:rPr kumimoji="0" sz="2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Entire episode usually of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2-3m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duration – mostly</a:t>
            </a:r>
            <a:r>
              <a:rPr kumimoji="0" sz="22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self-limiting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BCE1F29-A0F8-4393-893C-17ACCA09630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9315" y="876220"/>
            <a:ext cx="8840470" cy="513143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Later, established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Epigastric pain upon worm</a:t>
            </a:r>
            <a:r>
              <a:rPr kumimoji="0" sz="2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migration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065" algn="l"/>
                <a:tab pos="11557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be relieved by food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DDx: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duodenal</a:t>
            </a:r>
            <a:r>
              <a:rPr kumimoji="0" sz="2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ulcer!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899794" lvl="2" indent="-2286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065" algn="l"/>
                <a:tab pos="11557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 peak at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30-45d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infection and gradually  disappear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Occult blood in stools to frank</a:t>
            </a:r>
            <a:r>
              <a:rPr kumimoji="0" sz="2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melena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5080" lvl="2" indent="-22860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065" algn="l"/>
                <a:tab pos="11557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Results when hookworm detaches from one site in intestine to 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move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another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Iron deficiency anemia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065" algn="l"/>
                <a:tab pos="11557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Occurs after iron stores are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depleted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96265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Protein-depleting enteropathy (hypoalbuminemia): puffiness,  edema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Retinal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hemorrhages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73209" y="6522339"/>
            <a:ext cx="70040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548" y="297160"/>
            <a:ext cx="2576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4.4</a:t>
            </a:r>
            <a:r>
              <a:rPr sz="2800" spc="-3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Symptoms</a:t>
            </a:r>
            <a:endParaRPr sz="28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C6DE576-8C3E-43BF-A7F3-0105ADD6019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740" y="1147699"/>
            <a:ext cx="8767445" cy="4441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8580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Effects of anemia: malaise, digestive disturbance,</a:t>
            </a:r>
            <a:r>
              <a:rPr kumimoji="0" sz="2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 wasting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Each worm consumes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.03-.6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mL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blood per</a:t>
            </a:r>
            <a:r>
              <a:rPr kumimoji="0" sz="22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Usually 40-160 worms are enough to cause</a:t>
            </a:r>
            <a:r>
              <a:rPr kumimoji="0" sz="2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anemia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500-1000 =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significant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anemia even in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presence of iron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supplementation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Shortness of breath, high output heart</a:t>
            </a:r>
            <a:r>
              <a:rPr kumimoji="0" sz="22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failure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3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Severe infection - persistent anemia in children may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  severe long-term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consequences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Stunting of growth and development, cognitive</a:t>
            </a:r>
            <a:r>
              <a:rPr kumimoji="0" sz="2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impairment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73209" y="6522339"/>
            <a:ext cx="70040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308" y="214249"/>
            <a:ext cx="2576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4.4</a:t>
            </a:r>
            <a:r>
              <a:rPr sz="2800" spc="-4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Symptoms</a:t>
            </a:r>
            <a:endParaRPr sz="28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FB335A-4F42-489D-A797-73E68C0491E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090" y="297160"/>
            <a:ext cx="2426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4.5</a:t>
            </a:r>
            <a:r>
              <a:rPr sz="2800" spc="-6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Diagnosis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9673209" y="6522339"/>
            <a:ext cx="70040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4200" y="1178179"/>
            <a:ext cx="8276590" cy="4270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Detection in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stool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Ova: thin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clear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shell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7020" algn="l" defTabSz="914400" rtl="0" eaLnBrk="1" fontAlgn="auto" latinLnBrk="0" hangingPunct="1">
              <a:lnSpc>
                <a:spcPct val="8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Sometimes also detection of rhabditiform larva in stool (DDx:  Strongyloides)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Ova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appears about 42d after</a:t>
            </a:r>
            <a:r>
              <a:rPr kumimoji="0" sz="22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ts val="2375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Sensitivity can be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increased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examining multiple</a:t>
            </a:r>
            <a:r>
              <a:rPr kumimoji="0" sz="22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samples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 consecutive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131445" lvl="1" indent="-287020" algn="l" defTabSz="914400" rtl="0" eaLnBrk="1" fontAlgn="auto" latinLnBrk="0" hangingPunct="1">
              <a:lnSpc>
                <a:spcPct val="8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Kato-Katz smear provides quantitative estimate (samples  should be examined within an hour of preparation or earlier,  depending on heat and humidity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conditions)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Serological</a:t>
            </a:r>
            <a:r>
              <a:rPr kumimoji="0" sz="2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diagnostic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Multiplex real-time</a:t>
            </a:r>
            <a:r>
              <a:rPr kumimoji="0" sz="2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PCR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8EC5CDA-5527-4DB6-923E-6BD455C713E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700" y="297160"/>
            <a:ext cx="5091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4.6 </a:t>
            </a:r>
            <a:r>
              <a:rPr sz="2800" spc="-10" dirty="0">
                <a:solidFill>
                  <a:srgbClr val="FFFFFF"/>
                </a:solidFill>
              </a:rPr>
              <a:t>Management/Treatment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9673209" y="6522339"/>
            <a:ext cx="70040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4200" y="1254927"/>
            <a:ext cx="8198484" cy="502252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of anemia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(iron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supplementation)</a:t>
            </a: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is targeted against adult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stages</a:t>
            </a: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Albendazole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400mg single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dose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(80% cure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rate)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200mg daily x 3 days (100% cure</a:t>
            </a:r>
            <a:r>
              <a:rPr kumimoji="0" sz="22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rate)</a:t>
            </a:r>
          </a:p>
          <a:p>
            <a:pPr marL="355600" marR="5080" lvl="0" indent="-343535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Mebendazole: only partially active and treatment</a:t>
            </a:r>
            <a:r>
              <a:rPr kumimoji="0" sz="2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  multiple days might be required for severe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5080" lvl="1" indent="-343535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100mg orally twice a day x 3 days or 500mg orally once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Levamisole and pyrantel pamoate are less</a:t>
            </a:r>
            <a:r>
              <a:rPr kumimoji="0" sz="2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effective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0" lvl="1" indent="-343535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 mg/kg (up to a maximum of 1g) orally daily x 3 days</a:t>
            </a:r>
          </a:p>
          <a:p>
            <a:pPr marL="469265" marR="0" lvl="1" indent="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356235" algn="l"/>
              </a:tabLst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265" marR="0" lvl="1" indent="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356235" algn="l"/>
              </a:tabLst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438C129-1DFF-427E-8A60-790B4685F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843" y="5835134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/>
              </a:rPr>
              <a:t>https://www.cdc.gov/parasites/hookworm/health_professionals/index.html#tx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CB01945-52BE-4136-AAF3-D85E119B54B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909" y="205105"/>
            <a:ext cx="2009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4.7</a:t>
            </a:r>
            <a:r>
              <a:rPr sz="2800" spc="-5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Control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602740" y="862329"/>
            <a:ext cx="8074659" cy="23794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Proper disposal of faeces to minimize risk of contact with</a:t>
            </a:r>
            <a:r>
              <a:rPr kumimoji="0" sz="2200" b="0" i="0" u="none" strike="noStrike" kern="1200" cap="none" spc="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body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Provision/proper use of sanitation</a:t>
            </a:r>
            <a:r>
              <a:rPr kumimoji="0" sz="2000" b="0" i="0" u="none" strike="noStrike" kern="1200" cap="none" spc="-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facilities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Good hygiene to break</a:t>
            </a:r>
            <a:r>
              <a:rPr kumimoji="0" lang="en-CA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indirect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fecal-oral transmission</a:t>
            </a:r>
            <a:r>
              <a:rPr kumimoji="0" sz="2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route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some (endemic) areas regular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de-worming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children</a:t>
            </a:r>
            <a:r>
              <a:rPr kumimoji="0" sz="2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examination of lactating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mothers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79748" y="3268941"/>
            <a:ext cx="3925062" cy="2608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2714" y="5908649"/>
            <a:ext cx="413575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http://artforgorillas.wildlifedirect.org/files/2010/03/Washing-Hand.-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Photo-by-Molly-Feltner.-Staying-Healthy-lessons-by-Art-of-Conservation.-  Rwanda-2010.jpg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73209" y="6522339"/>
            <a:ext cx="700405" cy="20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9A1EFC3-ADE2-47C8-8117-B0195248A2E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03" y="206829"/>
            <a:ext cx="641502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5.1</a:t>
            </a:r>
            <a:r>
              <a:rPr sz="2800" spc="-4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Epidemiology</a:t>
            </a:r>
            <a:r>
              <a:rPr lang="en-CA" sz="2800" spc="-10" dirty="0">
                <a:solidFill>
                  <a:srgbClr val="FFFFFF"/>
                </a:solidFill>
              </a:rPr>
              <a:t> – Toxocariasis 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746910" y="925526"/>
            <a:ext cx="8733790" cy="3534557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80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 of infection with dog ascarid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Toxocara canis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(most  common) or the cat ascarid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Toxocara</a:t>
            </a:r>
            <a:r>
              <a:rPr kumimoji="0" sz="26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cati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Cosmopolitan in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</a:t>
            </a:r>
          </a:p>
          <a:p>
            <a:pPr marL="355600" marR="850265" lvl="0" indent="-34290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Often associated with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 lumbricoides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Trichuris  trichiura</a:t>
            </a:r>
            <a:r>
              <a:rPr kumimoji="0" sz="2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</a:p>
          <a:p>
            <a:pPr marL="355600" marR="1276985" lvl="0" indent="-34290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Mortality unusual; morbidity largely due to</a:t>
            </a:r>
            <a:r>
              <a:rPr kumimoji="0" sz="2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ocular  involvement</a:t>
            </a:r>
            <a:endParaRPr kumimoji="0" lang="en-CA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2800" marR="1276985" lvl="1" indent="-34290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354965" algn="l"/>
                <a:tab pos="355600" algn="l"/>
              </a:tabLst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xocariasis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 an important cause of reduced visual acuity in</a:t>
            </a:r>
            <a:r>
              <a:rPr kumimoji="0" lang="en-CA" sz="1600" b="0" i="0" u="none" strike="noStrike" kern="1200" cap="none" spc="-3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tropical  areas</a:t>
            </a:r>
          </a:p>
        </p:txBody>
      </p:sp>
      <p:sp>
        <p:nvSpPr>
          <p:cNvPr id="4" name="object 4"/>
          <p:cNvSpPr/>
          <p:nvPr/>
        </p:nvSpPr>
        <p:spPr>
          <a:xfrm>
            <a:off x="3215640" y="4293044"/>
            <a:ext cx="6350889" cy="1814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3118" y="6124753"/>
            <a:ext cx="520255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http://www.cdc.gov/parasites/images/toxocariasis/home_page_image_toxocariasis.jpg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799B4A4-D619-47AA-A232-92766AF630E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547" y="174117"/>
            <a:ext cx="2800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5.2 </a:t>
            </a:r>
            <a:r>
              <a:rPr sz="2800" spc="-10" dirty="0">
                <a:solidFill>
                  <a:srgbClr val="FFFFFF"/>
                </a:solidFill>
              </a:rPr>
              <a:t>Risk</a:t>
            </a:r>
            <a:r>
              <a:rPr sz="2800" spc="-2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factors</a:t>
            </a:r>
            <a:endParaRPr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2267" y="1011015"/>
            <a:ext cx="8498840" cy="4976362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Exposure to (particularly young) dog and cat</a:t>
            </a:r>
            <a:r>
              <a:rPr kumimoji="0" sz="22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faeces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 contact not necessary, as eggs need weeks of development</a:t>
            </a:r>
            <a:r>
              <a:rPr kumimoji="0" sz="20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soil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become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infective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Small children; more hand-to-mouth contact during</a:t>
            </a:r>
            <a:r>
              <a:rPr kumimoji="0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play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2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Outdoor parks in urban and suburban</a:t>
            </a:r>
            <a:r>
              <a:rPr kumimoji="0" sz="22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environments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likely to be contaminated by animal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faeces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Children playing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sand/soil higher risk of accidentally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ingesting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Toxocara</a:t>
            </a:r>
            <a:r>
              <a:rPr kumimoji="0" sz="20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Pet ownership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(litter)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Geophagia (both in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children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adults)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5BF0BF6-4E60-4CC3-82F2-D4FF9AF44C5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175" y="279655"/>
            <a:ext cx="2020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5.3</a:t>
            </a:r>
            <a:r>
              <a:rPr sz="2800" spc="-4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Biology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6437" y="1011429"/>
            <a:ext cx="8228330" cy="481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Definitive hosts are dogs 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 </a:t>
            </a:r>
            <a:r>
              <a:rPr kumimoji="0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canis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cats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T.</a:t>
            </a:r>
            <a:r>
              <a:rPr kumimoji="0" sz="22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080" lvl="0" indent="-342900" algn="l" defTabSz="914400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Humans are incidental hosts; parasite does not undergo normal  development in humans after</a:t>
            </a:r>
            <a:r>
              <a:rPr kumimoji="0" sz="2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ingestion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839469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Infected embryonated eggs ingested after exposure from  soil/sand contaminated by dog/or cat</a:t>
            </a:r>
            <a:r>
              <a:rPr kumimoji="0" sz="22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faeces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0800" lvl="0" indent="-342900" algn="l" defTabSz="914400" rtl="0" eaLnBrk="1" fontAlgn="auto" latinLnBrk="0" hangingPunct="1">
              <a:lnSpc>
                <a:spcPts val="21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ruptured in GI tract, releasing larvae; further development  is arrested at the larval</a:t>
            </a:r>
            <a:r>
              <a:rPr kumimoji="0" sz="2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Morphology similar to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</a:t>
            </a:r>
            <a:r>
              <a:rPr kumimoji="0" sz="22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lumbricoides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Male worms: 40 – 60 mm long; Female worms: 65 - 100 mm</a:t>
            </a:r>
            <a:r>
              <a:rPr kumimoji="0" sz="2000" b="0" i="0" u="none" strike="noStrike" kern="1200" cap="none" spc="-2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Eggs: 85 x 75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µm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3F5B3BC-4CA5-43C4-8B9E-1FDF9038EAF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2268" y="1083056"/>
            <a:ext cx="8542655" cy="252031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survive in humans for months to years, causing damage to  tissues as they wander through</a:t>
            </a:r>
            <a:r>
              <a:rPr kumimoji="0" sz="2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body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Complex mechanisms to evade immune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system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 recognized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syndromes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Covert toxocariasis (long-term exposure to migrating juvenile</a:t>
            </a:r>
            <a:r>
              <a:rPr kumimoji="0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Visceral larva migrans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(VLM)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Ocular toxocariasis (ocular larva migrans or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OLM)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395" y="297160"/>
            <a:ext cx="20218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5.3</a:t>
            </a:r>
            <a:r>
              <a:rPr sz="2800" spc="-5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Biology</a:t>
            </a:r>
            <a:endParaRPr sz="2800" dirty="0"/>
          </a:p>
        </p:txBody>
      </p:sp>
      <p:sp>
        <p:nvSpPr>
          <p:cNvPr id="4" name="object 4"/>
          <p:cNvSpPr/>
          <p:nvPr/>
        </p:nvSpPr>
        <p:spPr>
          <a:xfrm>
            <a:off x="4655821" y="3716997"/>
            <a:ext cx="2618485" cy="230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3121" y="6052820"/>
            <a:ext cx="26231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tp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://c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m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s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.re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v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o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p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to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m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.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c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o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m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/h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a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n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d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b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o</a:t>
            </a: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o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k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/I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M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A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GES/oct02_sec5_fig7.jpg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CBE6D8A-0862-43A5-A6E6-4D8B70C857F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2267" y="861055"/>
            <a:ext cx="8529320" cy="341502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TYPE 2: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Modified</a:t>
            </a:r>
            <a:r>
              <a:rPr kumimoji="0" sz="24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  <a:tab pos="1172210" algn="l"/>
                <a:tab pos="1755775" algn="l"/>
                <a:tab pos="2838450" algn="l"/>
                <a:tab pos="3235960" algn="l"/>
                <a:tab pos="4005579" algn="l"/>
                <a:tab pos="4636770" algn="l"/>
                <a:tab pos="5236210" algn="l"/>
                <a:tab pos="5882005" algn="l"/>
                <a:tab pos="7180580" algn="l"/>
                <a:tab pos="8249284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	are	pa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stool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und</a:t>
            </a:r>
            <a:r>
              <a:rPr kumimoji="0" sz="2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e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rgo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	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st</a:t>
            </a:r>
            <a:r>
              <a:rPr kumimoji="0" sz="22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a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ges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	</a:t>
            </a:r>
            <a:r>
              <a:rPr kumimoji="0" sz="2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of </a:t>
            </a:r>
            <a:r>
              <a:rPr kumimoji="0" sz="2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development in</a:t>
            </a:r>
            <a:r>
              <a:rPr kumimoji="0" sz="22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soil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7620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  <a:tab pos="1786255" algn="l"/>
                <a:tab pos="3067050" algn="l"/>
                <a:tab pos="3895725" algn="l"/>
                <a:tab pos="4505325" algn="l"/>
                <a:tab pos="5568315" algn="l"/>
                <a:tab pos="6473190" algn="l"/>
                <a:tab pos="7331709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entua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ly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ng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sted,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tch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elea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etr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  stomach wall and enter</a:t>
            </a:r>
            <a:r>
              <a:rPr kumimoji="0" sz="22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circulation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6985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Upon reaching the lungs, they are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passed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 the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respiratory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tract  and re-swallowed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reaches intestine, becomes adult</a:t>
            </a:r>
            <a:r>
              <a:rPr kumimoji="0" sz="22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6350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  <a:tab pos="1734820" algn="l"/>
                <a:tab pos="2865755" algn="l"/>
                <a:tab pos="4647565" algn="l"/>
                <a:tab pos="6526530" algn="l"/>
                <a:tab pos="7906384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mpl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</a:t>
            </a:r>
            <a:r>
              <a:rPr kumimoji="0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</a:t>
            </a:r>
            <a:r>
              <a:rPr kumimoji="0" sz="22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22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</a:t>
            </a:r>
            <a:r>
              <a:rPr kumimoji="0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oides</a:t>
            </a:r>
            <a:r>
              <a:rPr kumimoji="0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(ro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ndwo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rm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ara</a:t>
            </a:r>
            <a:r>
              <a:rPr kumimoji="0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pp</a:t>
            </a:r>
            <a:r>
              <a:rPr kumimoji="0" sz="22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 Trichuris</a:t>
            </a:r>
            <a:r>
              <a:rPr kumimoji="0" sz="22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trichiura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83810" y="4077069"/>
            <a:ext cx="2571750" cy="193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3186" y="6041847"/>
            <a:ext cx="20478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http://www.e-cleansing.com/wp-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t/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ds/2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/1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/as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aris.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pg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30515" y="4888738"/>
            <a:ext cx="31584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Ascaris Lumbricoides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(roundworm)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44080" y="4989958"/>
            <a:ext cx="607060" cy="103505"/>
          </a:xfrm>
          <a:custGeom>
            <a:avLst/>
            <a:gdLst/>
            <a:ahLst/>
            <a:cxnLst/>
            <a:rect l="l" t="t" r="r" b="b"/>
            <a:pathLst>
              <a:path w="607060" h="103504">
                <a:moveTo>
                  <a:pt x="87249" y="0"/>
                </a:moveTo>
                <a:lnTo>
                  <a:pt x="0" y="53848"/>
                </a:lnTo>
                <a:lnTo>
                  <a:pt x="89916" y="103378"/>
                </a:lnTo>
                <a:lnTo>
                  <a:pt x="93726" y="102235"/>
                </a:lnTo>
                <a:lnTo>
                  <a:pt x="95377" y="99187"/>
                </a:lnTo>
                <a:lnTo>
                  <a:pt x="97155" y="96012"/>
                </a:lnTo>
                <a:lnTo>
                  <a:pt x="96012" y="92202"/>
                </a:lnTo>
                <a:lnTo>
                  <a:pt x="37323" y="59944"/>
                </a:lnTo>
                <a:lnTo>
                  <a:pt x="12700" y="59944"/>
                </a:lnTo>
                <a:lnTo>
                  <a:pt x="12446" y="47244"/>
                </a:lnTo>
                <a:lnTo>
                  <a:pt x="35753" y="46650"/>
                </a:lnTo>
                <a:lnTo>
                  <a:pt x="90932" y="12573"/>
                </a:lnTo>
                <a:lnTo>
                  <a:pt x="93980" y="10795"/>
                </a:lnTo>
                <a:lnTo>
                  <a:pt x="94869" y="6858"/>
                </a:lnTo>
                <a:lnTo>
                  <a:pt x="92964" y="3937"/>
                </a:lnTo>
                <a:lnTo>
                  <a:pt x="91186" y="889"/>
                </a:lnTo>
                <a:lnTo>
                  <a:pt x="87249" y="0"/>
                </a:lnTo>
                <a:close/>
              </a:path>
              <a:path w="607060" h="103504">
                <a:moveTo>
                  <a:pt x="35753" y="46650"/>
                </a:moveTo>
                <a:lnTo>
                  <a:pt x="12446" y="47244"/>
                </a:lnTo>
                <a:lnTo>
                  <a:pt x="12700" y="59944"/>
                </a:lnTo>
                <a:lnTo>
                  <a:pt x="36234" y="59345"/>
                </a:lnTo>
                <a:lnTo>
                  <a:pt x="35476" y="58928"/>
                </a:lnTo>
                <a:lnTo>
                  <a:pt x="15875" y="58928"/>
                </a:lnTo>
                <a:lnTo>
                  <a:pt x="15621" y="48006"/>
                </a:lnTo>
                <a:lnTo>
                  <a:pt x="33559" y="48006"/>
                </a:lnTo>
                <a:lnTo>
                  <a:pt x="35753" y="46650"/>
                </a:lnTo>
                <a:close/>
              </a:path>
              <a:path w="607060" h="103504">
                <a:moveTo>
                  <a:pt x="36234" y="59345"/>
                </a:moveTo>
                <a:lnTo>
                  <a:pt x="12700" y="59944"/>
                </a:lnTo>
                <a:lnTo>
                  <a:pt x="37323" y="59944"/>
                </a:lnTo>
                <a:lnTo>
                  <a:pt x="36234" y="59345"/>
                </a:lnTo>
                <a:close/>
              </a:path>
              <a:path w="607060" h="103504">
                <a:moveTo>
                  <a:pt x="606425" y="32131"/>
                </a:moveTo>
                <a:lnTo>
                  <a:pt x="35753" y="46650"/>
                </a:lnTo>
                <a:lnTo>
                  <a:pt x="25108" y="53225"/>
                </a:lnTo>
                <a:lnTo>
                  <a:pt x="36234" y="59345"/>
                </a:lnTo>
                <a:lnTo>
                  <a:pt x="606806" y="44831"/>
                </a:lnTo>
                <a:lnTo>
                  <a:pt x="606425" y="32131"/>
                </a:lnTo>
                <a:close/>
              </a:path>
              <a:path w="607060" h="103504">
                <a:moveTo>
                  <a:pt x="15621" y="48006"/>
                </a:moveTo>
                <a:lnTo>
                  <a:pt x="15875" y="58928"/>
                </a:lnTo>
                <a:lnTo>
                  <a:pt x="25108" y="53225"/>
                </a:lnTo>
                <a:lnTo>
                  <a:pt x="15621" y="48006"/>
                </a:lnTo>
                <a:close/>
              </a:path>
              <a:path w="607060" h="103504">
                <a:moveTo>
                  <a:pt x="25108" y="53225"/>
                </a:moveTo>
                <a:lnTo>
                  <a:pt x="15875" y="58928"/>
                </a:lnTo>
                <a:lnTo>
                  <a:pt x="35476" y="58928"/>
                </a:lnTo>
                <a:lnTo>
                  <a:pt x="25108" y="53225"/>
                </a:lnTo>
                <a:close/>
              </a:path>
              <a:path w="607060" h="103504">
                <a:moveTo>
                  <a:pt x="33559" y="48006"/>
                </a:moveTo>
                <a:lnTo>
                  <a:pt x="15621" y="48006"/>
                </a:lnTo>
                <a:lnTo>
                  <a:pt x="25108" y="53225"/>
                </a:lnTo>
                <a:lnTo>
                  <a:pt x="33559" y="48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8180" y="147181"/>
            <a:ext cx="56915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Three </a:t>
            </a:r>
            <a:r>
              <a:rPr sz="3200" dirty="0">
                <a:solidFill>
                  <a:srgbClr val="FFFFFF"/>
                </a:solidFill>
              </a:rPr>
              <a:t>types </a:t>
            </a:r>
            <a:r>
              <a:rPr sz="3200" spc="-5" dirty="0">
                <a:solidFill>
                  <a:srgbClr val="FFFFFF"/>
                </a:solidFill>
              </a:rPr>
              <a:t>of</a:t>
            </a:r>
            <a:r>
              <a:rPr sz="3200" spc="-7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transmission</a:t>
            </a:r>
            <a:endParaRPr sz="32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1125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5B1C0D1-7D90-46B2-BEE5-8B38A4310F6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6257" y="935863"/>
            <a:ext cx="4648200" cy="5148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118" y="297160"/>
            <a:ext cx="2355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5.3 </a:t>
            </a:r>
            <a:r>
              <a:rPr sz="2800" spc="-10" dirty="0">
                <a:solidFill>
                  <a:srgbClr val="FFFFFF"/>
                </a:solidFill>
              </a:rPr>
              <a:t>Life</a:t>
            </a:r>
            <a:r>
              <a:rPr sz="2800" spc="-1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cycle</a:t>
            </a:r>
            <a:endParaRPr sz="28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118" y="1082417"/>
            <a:ext cx="5947582" cy="47141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986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Life cycle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cats and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dogs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similar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A.</a:t>
            </a:r>
            <a:r>
              <a:rPr kumimoji="0" lang="en-CA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lumbricoides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infection in</a:t>
            </a:r>
            <a:r>
              <a:rPr kumimoji="0" sz="18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humans</a:t>
            </a:r>
          </a:p>
          <a:p>
            <a:pPr marL="297815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986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Difference: transplacental infection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 common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offspring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shedding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numerous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birth</a:t>
            </a:r>
          </a:p>
          <a:p>
            <a:pPr marL="297815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986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animals excrete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few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</a:t>
            </a:r>
          </a:p>
          <a:p>
            <a:pPr marL="297815" marR="240029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986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Dogs/cats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infected by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ingesting eggs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contaminated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soil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7815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986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hatch in stomach of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humans</a:t>
            </a:r>
          </a:p>
          <a:p>
            <a:pPr marL="297815" marR="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9865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 larvae penetrate mucosa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enter circulation via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mesenteric</a:t>
            </a:r>
            <a:r>
              <a:rPr kumimoji="0" sz="18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vessels</a:t>
            </a:r>
            <a:r>
              <a:rPr kumimoji="0" lang="en-CA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intestinal viscera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liver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stay  there or travel to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lungs, brain,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eye.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7815" marR="241935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986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are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eventually destroyed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 granulomatous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blocks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further  migration and causes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pathology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7815" marR="640080" lvl="0" indent="-2857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9865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can remain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alive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&gt;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11yr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 humans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35CF445-EB5A-4CCB-9FAC-0B750DE21BD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50" y="184498"/>
            <a:ext cx="2491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5.4</a:t>
            </a:r>
            <a:r>
              <a:rPr sz="2800" spc="-2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Pathology</a:t>
            </a:r>
            <a:endParaRPr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24518" y="1528428"/>
            <a:ext cx="11374120" cy="34077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4490" indent="-342900">
              <a:spcBef>
                <a:spcPts val="105"/>
              </a:spcBef>
              <a:buChar char="•"/>
              <a:tabLst>
                <a:tab pos="363855" algn="l"/>
                <a:tab pos="364490" algn="l"/>
              </a:tabLst>
            </a:pPr>
            <a:r>
              <a:rPr dirty="0"/>
              <a:t>Visceral larva migrans</a:t>
            </a:r>
            <a:r>
              <a:rPr spc="-35" dirty="0"/>
              <a:t> </a:t>
            </a:r>
            <a:r>
              <a:rPr dirty="0"/>
              <a:t>(VLM)</a:t>
            </a:r>
          </a:p>
          <a:p>
            <a:pPr marL="765175" marR="208915" lvl="1" indent="-287020">
              <a:lnSpc>
                <a:spcPct val="80000"/>
              </a:lnSpc>
              <a:spcBef>
                <a:spcPts val="530"/>
              </a:spcBef>
              <a:buFont typeface="Courier New"/>
              <a:buChar char="o"/>
              <a:tabLst>
                <a:tab pos="765810" algn="l"/>
              </a:tabLst>
            </a:pPr>
            <a:r>
              <a:rPr sz="2200" spc="-5" dirty="0">
                <a:latin typeface="Arial"/>
                <a:cs typeface="Arial"/>
              </a:rPr>
              <a:t>Stage larvae are arrested mostly in the </a:t>
            </a:r>
            <a:r>
              <a:rPr sz="2200" dirty="0">
                <a:latin typeface="Arial"/>
                <a:cs typeface="Arial"/>
              </a:rPr>
              <a:t>liver </a:t>
            </a:r>
            <a:r>
              <a:rPr sz="2200" spc="-5" dirty="0">
                <a:latin typeface="Arial"/>
                <a:cs typeface="Arial"/>
              </a:rPr>
              <a:t>where they cause  few or many lesions. Granulomas form which can be seen as  white subcapsular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nodules</a:t>
            </a:r>
            <a:endParaRPr sz="2200" dirty="0">
              <a:latin typeface="Arial"/>
              <a:cs typeface="Arial"/>
            </a:endParaRPr>
          </a:p>
          <a:p>
            <a:pPr marL="765175" lvl="1" indent="-287020">
              <a:buFont typeface="Courier New"/>
              <a:buChar char="o"/>
              <a:tabLst>
                <a:tab pos="765810" algn="l"/>
              </a:tabLst>
            </a:pPr>
            <a:r>
              <a:rPr sz="2200" spc="-5" dirty="0">
                <a:latin typeface="Arial"/>
                <a:cs typeface="Arial"/>
              </a:rPr>
              <a:t>Other </a:t>
            </a:r>
            <a:r>
              <a:rPr sz="2200" dirty="0">
                <a:latin typeface="Arial"/>
                <a:cs typeface="Arial"/>
              </a:rPr>
              <a:t>sites: </a:t>
            </a:r>
            <a:r>
              <a:rPr sz="2200" spc="-5" dirty="0">
                <a:latin typeface="Arial"/>
                <a:cs typeface="Arial"/>
              </a:rPr>
              <a:t>lungs, kidneys, heart, striated muscle, brain,</a:t>
            </a:r>
            <a:r>
              <a:rPr sz="2200" spc="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eye</a:t>
            </a:r>
            <a:endParaRPr sz="2200" dirty="0">
              <a:latin typeface="Arial"/>
              <a:cs typeface="Arial"/>
            </a:endParaRPr>
          </a:p>
          <a:p>
            <a:pPr marL="8890" lvl="1">
              <a:spcBef>
                <a:spcPts val="5"/>
              </a:spcBef>
              <a:buFont typeface="Courier New"/>
              <a:buChar char="o"/>
            </a:pPr>
            <a:endParaRPr sz="2500" dirty="0">
              <a:latin typeface="Times New Roman"/>
              <a:cs typeface="Times New Roman"/>
            </a:endParaRPr>
          </a:p>
          <a:p>
            <a:pPr marL="364490" indent="-342900">
              <a:buChar char="•"/>
              <a:tabLst>
                <a:tab pos="363855" algn="l"/>
                <a:tab pos="364490" algn="l"/>
              </a:tabLst>
            </a:pPr>
            <a:r>
              <a:rPr dirty="0"/>
              <a:t>Ocular</a:t>
            </a:r>
            <a:r>
              <a:rPr spc="-20" dirty="0"/>
              <a:t> </a:t>
            </a:r>
            <a:r>
              <a:rPr dirty="0"/>
              <a:t>toxocariasis</a:t>
            </a:r>
          </a:p>
          <a:p>
            <a:pPr marL="765175" marR="330200" lvl="1" indent="-287020">
              <a:lnSpc>
                <a:spcPct val="80000"/>
              </a:lnSpc>
              <a:spcBef>
                <a:spcPts val="535"/>
              </a:spcBef>
              <a:buFont typeface="Courier New"/>
              <a:buChar char="o"/>
              <a:tabLst>
                <a:tab pos="765810" algn="l"/>
              </a:tabLst>
            </a:pPr>
            <a:r>
              <a:rPr sz="2200" spc="-5" dirty="0">
                <a:latin typeface="Arial"/>
                <a:cs typeface="Arial"/>
              </a:rPr>
              <a:t>Granulomatous reaction forms a large subretinal mass with a  superimposed pathology of </a:t>
            </a:r>
            <a:r>
              <a:rPr sz="2200" dirty="0">
                <a:latin typeface="Arial"/>
                <a:cs typeface="Arial"/>
              </a:rPr>
              <a:t>choroiditis </a:t>
            </a:r>
            <a:r>
              <a:rPr sz="2200" spc="-5" dirty="0">
                <a:latin typeface="Arial"/>
                <a:cs typeface="Arial"/>
              </a:rPr>
              <a:t>which can </a:t>
            </a:r>
            <a:r>
              <a:rPr sz="2200" dirty="0">
                <a:latin typeface="Arial"/>
                <a:cs typeface="Arial"/>
              </a:rPr>
              <a:t>closely  </a:t>
            </a:r>
            <a:r>
              <a:rPr sz="2200" spc="-5" dirty="0">
                <a:latin typeface="Arial"/>
                <a:cs typeface="Arial"/>
              </a:rPr>
              <a:t>resemble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retinoblastoma</a:t>
            </a:r>
            <a:endParaRPr sz="2200" dirty="0">
              <a:latin typeface="Arial"/>
              <a:cs typeface="Arial"/>
            </a:endParaRPr>
          </a:p>
          <a:p>
            <a:pPr marL="8890" lvl="1">
              <a:spcBef>
                <a:spcPts val="25"/>
              </a:spcBef>
              <a:buFont typeface="Courier New"/>
              <a:buChar char="o"/>
            </a:pPr>
            <a:endParaRPr sz="3000" dirty="0">
              <a:latin typeface="Times New Roman"/>
              <a:cs typeface="Times New Roman"/>
            </a:endParaRPr>
          </a:p>
          <a:p>
            <a:pPr marL="364490" marR="5080" indent="-342900">
              <a:lnSpc>
                <a:spcPts val="2500"/>
              </a:lnSpc>
              <a:buChar char="•"/>
              <a:tabLst>
                <a:tab pos="363855" algn="l"/>
                <a:tab pos="364490" algn="l"/>
              </a:tabLst>
            </a:pPr>
            <a:r>
              <a:rPr dirty="0"/>
              <a:t>Tissue damage due more to host inflammatory</a:t>
            </a:r>
            <a:r>
              <a:rPr spc="-60" dirty="0"/>
              <a:t> </a:t>
            </a:r>
            <a:r>
              <a:rPr dirty="0"/>
              <a:t>response  to larvae than to parasite</a:t>
            </a:r>
            <a:r>
              <a:rPr spc="-35" dirty="0"/>
              <a:t> </a:t>
            </a:r>
            <a:r>
              <a:rPr dirty="0"/>
              <a:t>itself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E6C43B7-1B86-4103-A430-BDC20AAA4E4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52" y="206353"/>
            <a:ext cx="2578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5.5</a:t>
            </a:r>
            <a:r>
              <a:rPr sz="2800" spc="-4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Symptoms</a:t>
            </a:r>
            <a:endParaRPr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6819" y="919826"/>
            <a:ext cx="8045450" cy="5491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44475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depend on intensity of infection;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cases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asymptomatic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136525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Incubation period dependent on worm burden (weeks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years)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VLM can be self limiting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lethal</a:t>
            </a:r>
            <a:r>
              <a:rPr kumimoji="0" sz="2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(unusual)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Ocular lesions can lead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strabismus,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decrease in vision  or blindness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137922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Milder infection more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common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adults: ocular  toxocariasis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96BE261-B78F-4E6F-85F4-7DB62E422CF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96" y="297160"/>
            <a:ext cx="6441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5.5 </a:t>
            </a:r>
            <a:r>
              <a:rPr sz="2800" spc="-10" dirty="0">
                <a:solidFill>
                  <a:srgbClr val="FFFFFF"/>
                </a:solidFill>
              </a:rPr>
              <a:t>Symptoms </a:t>
            </a:r>
            <a:r>
              <a:rPr sz="2800" spc="-5" dirty="0">
                <a:solidFill>
                  <a:srgbClr val="FFFFFF"/>
                </a:solidFill>
              </a:rPr>
              <a:t>– Covert</a:t>
            </a:r>
            <a:r>
              <a:rPr sz="2800" spc="9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toxocariasis</a:t>
            </a:r>
            <a:endParaRPr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2268" y="1077215"/>
            <a:ext cx="8571865" cy="4988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100455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Covert toxocariasis in children (mainly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&lt;5yrs)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usually  subclinical or mild febrile</a:t>
            </a:r>
            <a:r>
              <a:rPr kumimoji="0" sz="24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illness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 from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 term exposure to migrating juvenile</a:t>
            </a:r>
            <a:r>
              <a:rPr kumimoji="0" sz="2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95630" lvl="1" indent="-28702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manifest as cough, behavioural or sleeping problems,  headache, chronic/recurring abdominal pain,</a:t>
            </a:r>
            <a:r>
              <a:rPr kumimoji="0" sz="22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anorexia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also have lymphadenitis,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hepatomegaly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Toxocara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titres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lower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 in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VLM, and eosinophilia</a:t>
            </a:r>
            <a:r>
              <a:rPr kumimoji="0" sz="24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common and less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pronounced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Long-term exposure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lungs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2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asthma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664F4F1-AF06-45C4-BF84-63DCD670E68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661" y="151296"/>
            <a:ext cx="3702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5.5 </a:t>
            </a:r>
            <a:r>
              <a:rPr sz="2800" spc="-10" dirty="0">
                <a:solidFill>
                  <a:srgbClr val="FFFFFF"/>
                </a:solidFill>
              </a:rPr>
              <a:t>Symptoms </a:t>
            </a:r>
            <a:r>
              <a:rPr sz="2800" spc="-5" dirty="0">
                <a:solidFill>
                  <a:srgbClr val="FFFFFF"/>
                </a:solidFill>
              </a:rPr>
              <a:t>-</a:t>
            </a:r>
            <a:r>
              <a:rPr sz="2800" spc="3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VLM</a:t>
            </a:r>
            <a:endParaRPr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4200" y="754711"/>
            <a:ext cx="8384540" cy="52501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Classic VLM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syndrome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389255" lvl="1" indent="-287020" algn="l" defTabSz="914400" rtl="0" eaLnBrk="1" fontAlgn="auto" latinLnBrk="0" hangingPunct="1">
              <a:lnSpc>
                <a:spcPct val="100000"/>
              </a:lnSpc>
              <a:spcBef>
                <a:spcPts val="120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Fever, coughing/wheezing, anemia, hepatomegaly,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eosinophilia,  positive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Toxocara</a:t>
            </a:r>
            <a:r>
              <a:rPr kumimoji="0" sz="2000" b="0" i="1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titre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commonly with heavy infection in</a:t>
            </a:r>
            <a:r>
              <a:rPr kumimoji="0" sz="20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childhood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5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Pulmonary signs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(e.g.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coughing, wheezing),</a:t>
            </a:r>
            <a:r>
              <a:rPr kumimoji="0" sz="24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asthma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5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Cardiac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dysfunction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6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Nephrosis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3535" algn="l" defTabSz="914400" rtl="0" eaLnBrk="1" fontAlgn="auto" latinLnBrk="0" hangingPunct="1">
              <a:lnSpc>
                <a:spcPct val="100000"/>
              </a:lnSpc>
              <a:spcBef>
                <a:spcPts val="15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CNS involvement: aseptic meningitis,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lesions causing  seizures*, paresis (spinal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cord</a:t>
            </a:r>
            <a:r>
              <a:rPr kumimoji="0" sz="2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lesions)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386715" lvl="0" indent="0" algn="l" defTabSz="914400" rtl="0" eaLnBrk="1" fontAlgn="auto" latinLnBrk="0" hangingPunct="1">
              <a:lnSpc>
                <a:spcPct val="100000"/>
              </a:lnSpc>
              <a:spcBef>
                <a:spcPts val="16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*less common, but may contribute to higher rates of epilepsy in parts</a:t>
            </a:r>
            <a:r>
              <a:rPr kumimoji="0" sz="2000" b="0" i="0" u="none" strike="noStrike" kern="1200" cap="none" spc="-2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developing countries with high infection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rates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3CCCF14-2715-480D-A8A0-C97D5E9CDC6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15" y="205105"/>
            <a:ext cx="6428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5.5 </a:t>
            </a:r>
            <a:r>
              <a:rPr sz="2800" spc="-10" dirty="0">
                <a:solidFill>
                  <a:srgbClr val="FFFFFF"/>
                </a:solidFill>
              </a:rPr>
              <a:t>Symptoms </a:t>
            </a:r>
            <a:r>
              <a:rPr sz="2800" spc="-5" dirty="0">
                <a:solidFill>
                  <a:srgbClr val="FFFFFF"/>
                </a:solidFill>
              </a:rPr>
              <a:t>– </a:t>
            </a:r>
            <a:r>
              <a:rPr sz="2800" spc="-10" dirty="0">
                <a:solidFill>
                  <a:srgbClr val="FFFFFF"/>
                </a:solidFill>
              </a:rPr>
              <a:t>Ocular</a:t>
            </a:r>
            <a:r>
              <a:rPr sz="2800" spc="10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toxocariasis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4201" y="862329"/>
            <a:ext cx="8108315" cy="520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Usually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unilateral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3535" algn="just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62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Presenting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symptoms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often strabismus due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macular  damage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 grade iridocyclitis can progress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general  endophthalmitis and retinal</a:t>
            </a:r>
            <a:r>
              <a:rPr kumimoji="0" sz="2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detachment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0" algn="just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Eye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pain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78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lesion is central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decrease in visual</a:t>
            </a:r>
            <a:r>
              <a:rPr kumimoji="0" sz="24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acuity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81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Solid retinal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tumor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close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2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macula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early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closely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mimics retinal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neoplasm since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</a:t>
            </a:r>
            <a:r>
              <a:rPr kumimoji="0" sz="2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raised above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retina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487045" lvl="0" indent="-343535" algn="l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Later lesion remains a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clear-cut circumscribed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retinal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degeneration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3211111-79C6-455E-B094-290A6696C91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395" y="260179"/>
            <a:ext cx="2426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5.6</a:t>
            </a:r>
            <a:r>
              <a:rPr sz="2800" spc="-4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Diagnosis</a:t>
            </a:r>
            <a:endParaRPr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2267" y="1026669"/>
            <a:ext cx="8517890" cy="53097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SVLM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Stable persistent eosinophilia (sometimes &gt;70%),</a:t>
            </a:r>
            <a:r>
              <a:rPr kumimoji="0" sz="2100" b="0" i="0" u="none" strike="noStrike" kern="1200" cap="none" spc="-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leucocytosis, 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hypergammaglobulinemia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241300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Decreased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albumin:globulin ratio,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 in IgG, IgH,</a:t>
            </a:r>
            <a:r>
              <a:rPr kumimoji="0" sz="21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anti-A  and anti-B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isohemaglutinin</a:t>
            </a:r>
            <a:r>
              <a:rPr kumimoji="0" sz="21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titres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 resolution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ultrasonography: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hypoechoic areas in</a:t>
            </a:r>
            <a:r>
              <a:rPr kumimoji="0" sz="21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liver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Demonstration of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difficult and seldom</a:t>
            </a:r>
            <a:r>
              <a:rPr kumimoji="0" sz="21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achieved,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sometimes found partially destroyed in centre of</a:t>
            </a:r>
            <a:r>
              <a:rPr kumimoji="0" sz="21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granuloma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11760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Serology: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ELISA using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excretory-secretory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antigens</a:t>
            </a:r>
            <a:r>
              <a:rPr kumimoji="0" sz="21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harvested  from second stage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1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vitro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1" indent="-229235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700" algn="l"/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Sensitivity &gt; 95%, specificity &gt;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90%</a:t>
            </a:r>
          </a:p>
          <a:p>
            <a:pPr marL="1155700" marR="0" lvl="1" indent="-229235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155700" algn="l"/>
                <a:tab pos="115633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be improved by indirect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competition: e.g. specific</a:t>
            </a:r>
            <a:r>
              <a:rPr kumimoji="0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IgE,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55700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IgG4</a:t>
            </a:r>
          </a:p>
          <a:p>
            <a:pPr marL="355600" marR="0" lvl="0" indent="-342900" algn="l" defTabSz="914400" rtl="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1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Ocular</a:t>
            </a:r>
            <a:r>
              <a:rPr kumimoji="0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toxocariasis</a:t>
            </a:r>
            <a:endParaRPr kumimoji="0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70865" lvl="0" indent="0" algn="r" defTabSz="914400" rtl="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Ophthalmological examination; second stage larvae</a:t>
            </a:r>
            <a:r>
              <a:rPr kumimoji="0" sz="2100" b="0" i="0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rarely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614680" lvl="0" indent="0" algn="r" defTabSz="914400" rtl="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seen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slit-lamp </a:t>
            </a:r>
            <a:r>
              <a:rPr kumimoji="0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microscope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anterior chamber of</a:t>
            </a:r>
            <a:r>
              <a:rPr kumimoji="0" sz="21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eye</a:t>
            </a:r>
            <a:endParaRPr kumimoji="0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BC5A17B-9AA0-4228-9998-908589EEDC2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143" y="267212"/>
            <a:ext cx="2561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5.7</a:t>
            </a:r>
            <a:r>
              <a:rPr sz="2800" spc="-4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Treatment</a:t>
            </a:r>
            <a:endParaRPr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2708" y="1009618"/>
            <a:ext cx="8190230" cy="499431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Anti-helminthic therapy for</a:t>
            </a:r>
            <a:r>
              <a:rPr kumimoji="0" sz="2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VLM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24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Albendazole (preferred), Mebendazole,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Thiabendazole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63245" lvl="1" indent="-287020" algn="l" defTabSz="914400" rtl="0" eaLnBrk="1" fontAlgn="auto" latinLnBrk="0" hangingPunct="1">
              <a:lnSpc>
                <a:spcPts val="216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 reportedly more effective than benzimidazoles but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more  adverse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reactions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3535" algn="l" defTabSz="914400" rtl="0" eaLnBrk="1" fontAlgn="auto" latinLnBrk="0" hangingPunct="1">
              <a:lnSpc>
                <a:spcPts val="25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VLM,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eosinophilia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may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persist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 months after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clinical</a:t>
            </a:r>
            <a:r>
              <a:rPr kumimoji="0" sz="22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ts val="25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(decrease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hepatomegaly, subsiding</a:t>
            </a:r>
            <a:r>
              <a:rPr kumimoji="0" sz="2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fever)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783590" lvl="0" indent="-343535" algn="l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Possible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increased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inflammatory reaction during therapy; 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corticosteroids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often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beneficial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764540" lvl="0" indent="-343535" algn="l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of OLM more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difficult, surgical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therapy may be  needed for severe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disease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  <a:tab pos="356235" algn="l"/>
              </a:tabLst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Recurrence unlikely, providing risk factors</a:t>
            </a:r>
            <a:r>
              <a:rPr kumimoji="0" sz="2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mitigated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58057B1-1083-4C66-BB07-9503D3BD854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547" y="204681"/>
            <a:ext cx="2007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5.8</a:t>
            </a:r>
            <a:r>
              <a:rPr sz="2800" spc="-3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Control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991689" y="1209557"/>
            <a:ext cx="8892540" cy="398843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Breaking hand-to-mouth transmission especially in</a:t>
            </a:r>
            <a:r>
              <a:rPr kumimoji="0" sz="2400" b="0" i="0" u="none" strike="noStrike" kern="1200" cap="none" spc="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children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 washing before eating, especially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handling pets, pet litter</a:t>
            </a:r>
            <a:r>
              <a:rPr kumimoji="0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soil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General education on disease, transmission and risk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factors for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toxocariasis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Animal control in public</a:t>
            </a:r>
            <a:r>
              <a:rPr kumimoji="0" sz="2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18515" marR="5149215" lvl="1" indent="-349250" algn="l" defTabSz="914400" rtl="0" eaLnBrk="1" fontAlgn="auto" latinLnBrk="0" hangingPunct="1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Fencing, limiting access</a:t>
            </a:r>
            <a:r>
              <a:rPr kumimoji="0" sz="20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 playgrounds</a:t>
            </a:r>
          </a:p>
          <a:p>
            <a:pPr marL="350520" marR="5441315" lvl="0" indent="-338455" algn="l" defTabSz="914400" rtl="0" eaLnBrk="1" fontAlgn="auto" latinLnBrk="0" hangingPunct="1">
              <a:lnSpc>
                <a:spcPts val="346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Regular de-worming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dogs and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cats</a:t>
            </a:r>
          </a:p>
        </p:txBody>
      </p:sp>
      <p:sp>
        <p:nvSpPr>
          <p:cNvPr id="4" name="object 4"/>
          <p:cNvSpPr/>
          <p:nvPr/>
        </p:nvSpPr>
        <p:spPr>
          <a:xfrm>
            <a:off x="6413813" y="3087996"/>
            <a:ext cx="4366768" cy="2560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3813" y="5751526"/>
            <a:ext cx="36417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http://www.vetbiomed.murdoch.edu.au/numbatnews/conte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nt_images/Deworming-CommunityProject.JPG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5C1A8B8-17D8-4E56-A260-CFE8EE6200B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147" y="181028"/>
            <a:ext cx="5957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6.1</a:t>
            </a:r>
            <a:r>
              <a:rPr sz="2800" spc="-4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Epidemiology</a:t>
            </a:r>
            <a:r>
              <a:rPr lang="en-CA" sz="2800" spc="-10" dirty="0">
                <a:solidFill>
                  <a:srgbClr val="FFFFFF"/>
                </a:solidFill>
              </a:rPr>
              <a:t> – Guinea Worm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3283458" y="2611754"/>
            <a:ext cx="78105" cy="13970"/>
          </a:xfrm>
          <a:custGeom>
            <a:avLst/>
            <a:gdLst/>
            <a:ahLst/>
            <a:cxnLst/>
            <a:rect l="l" t="t" r="r" b="b"/>
            <a:pathLst>
              <a:path w="78105" h="13969">
                <a:moveTo>
                  <a:pt x="0" y="13715"/>
                </a:moveTo>
                <a:lnTo>
                  <a:pt x="77724" y="13715"/>
                </a:lnTo>
                <a:lnTo>
                  <a:pt x="77724" y="0"/>
                </a:lnTo>
                <a:lnTo>
                  <a:pt x="0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9477" y="996502"/>
            <a:ext cx="8428990" cy="2830262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1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Dracunculus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= Latin </a:t>
            </a:r>
            <a:r>
              <a:rPr kumimoji="0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“little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dragon”; also called “Guinea fire</a:t>
            </a:r>
            <a:r>
              <a:rPr kumimoji="0" sz="19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worm”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 caused by nematode </a:t>
            </a:r>
            <a:r>
              <a:rPr kumimoji="0" sz="19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Dracunculus</a:t>
            </a:r>
            <a:r>
              <a:rPr kumimoji="0" sz="1900" b="0" i="1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medinensis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 in abundance </a:t>
            </a:r>
            <a:r>
              <a:rPr kumimoji="0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natural freshwater</a:t>
            </a:r>
            <a:r>
              <a:rPr kumimoji="0" sz="19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bodies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Presence is an indicator of extreme</a:t>
            </a:r>
            <a:r>
              <a:rPr kumimoji="0" sz="19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poverty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Mortality is low - associated with untreated secondary</a:t>
            </a:r>
            <a:r>
              <a:rPr kumimoji="0" sz="190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0355" marR="481965" lvl="0" indent="-28829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sz="19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Morbidity is high - associated with months of debilitating pain,  incapacitation</a:t>
            </a: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9748" y="3860991"/>
            <a:ext cx="4051680" cy="2157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4977" y="6052821"/>
            <a:ext cx="423799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http://plpnemweb.ucdavis.edu/nemaplex/taxadata/Dmedinensis.HTM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87FF442-329B-4840-969B-3A7814654BB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0335" y="859149"/>
            <a:ext cx="8528685" cy="30797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TYPE 3: Penetration of the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skin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4965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Eggs are passed in stool into soil, hatch into larvae and undergo  further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4965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Penetrate 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the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skin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reach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circulation and lungs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passed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respiratory tract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re-swallowed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Reaches intestine where it becomes an adult</a:t>
            </a:r>
            <a:r>
              <a:rPr kumimoji="0" sz="2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  <a:tab pos="1758950" algn="l"/>
                <a:tab pos="3599179" algn="l"/>
                <a:tab pos="5144770" algn="l"/>
                <a:tab pos="5850255" algn="l"/>
                <a:tab pos="7068184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Example:	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Ancylostoma	duodenale	and	Necator	americanus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49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(hookworms),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Strongyloides</a:t>
            </a:r>
            <a:r>
              <a:rPr kumimoji="0" sz="2200" b="0" i="1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stercoralis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11801" y="4149090"/>
            <a:ext cx="2820162" cy="1777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15809" y="5426455"/>
            <a:ext cx="264922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http://www.dpd.cdc.gov/dpdx//images/ParasiteI </a:t>
            </a:r>
            <a:r>
              <a:rPr kumimoji="0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mages/G- 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L/Hookworm/Hookworm_filariform_C.jpg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15809" y="4682490"/>
            <a:ext cx="18554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Necator</a:t>
            </a:r>
            <a:r>
              <a:rPr kumimoji="0" sz="16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Americanus  (Hookworm)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60108" y="4893818"/>
            <a:ext cx="576580" cy="103505"/>
          </a:xfrm>
          <a:custGeom>
            <a:avLst/>
            <a:gdLst/>
            <a:ahLst/>
            <a:cxnLst/>
            <a:rect l="l" t="t" r="r" b="b"/>
            <a:pathLst>
              <a:path w="576579" h="103504">
                <a:moveTo>
                  <a:pt x="88645" y="0"/>
                </a:moveTo>
                <a:lnTo>
                  <a:pt x="0" y="51688"/>
                </a:lnTo>
                <a:lnTo>
                  <a:pt x="88645" y="103377"/>
                </a:lnTo>
                <a:lnTo>
                  <a:pt x="92455" y="102361"/>
                </a:lnTo>
                <a:lnTo>
                  <a:pt x="96012" y="96265"/>
                </a:lnTo>
                <a:lnTo>
                  <a:pt x="94995" y="92455"/>
                </a:lnTo>
                <a:lnTo>
                  <a:pt x="35995" y="58038"/>
                </a:lnTo>
                <a:lnTo>
                  <a:pt x="12572" y="58038"/>
                </a:lnTo>
                <a:lnTo>
                  <a:pt x="12572" y="45338"/>
                </a:lnTo>
                <a:lnTo>
                  <a:pt x="35995" y="45338"/>
                </a:lnTo>
                <a:lnTo>
                  <a:pt x="94995" y="10921"/>
                </a:lnTo>
                <a:lnTo>
                  <a:pt x="96012" y="7111"/>
                </a:lnTo>
                <a:lnTo>
                  <a:pt x="92455" y="1015"/>
                </a:lnTo>
                <a:lnTo>
                  <a:pt x="88645" y="0"/>
                </a:lnTo>
                <a:close/>
              </a:path>
              <a:path w="576579" h="103504">
                <a:moveTo>
                  <a:pt x="35995" y="45338"/>
                </a:moveTo>
                <a:lnTo>
                  <a:pt x="12572" y="45338"/>
                </a:lnTo>
                <a:lnTo>
                  <a:pt x="12572" y="58038"/>
                </a:lnTo>
                <a:lnTo>
                  <a:pt x="35995" y="58038"/>
                </a:lnTo>
                <a:lnTo>
                  <a:pt x="34471" y="57149"/>
                </a:lnTo>
                <a:lnTo>
                  <a:pt x="15747" y="57149"/>
                </a:lnTo>
                <a:lnTo>
                  <a:pt x="15747" y="46227"/>
                </a:lnTo>
                <a:lnTo>
                  <a:pt x="34471" y="46227"/>
                </a:lnTo>
                <a:lnTo>
                  <a:pt x="35995" y="45338"/>
                </a:lnTo>
                <a:close/>
              </a:path>
              <a:path w="576579" h="103504">
                <a:moveTo>
                  <a:pt x="576071" y="45338"/>
                </a:moveTo>
                <a:lnTo>
                  <a:pt x="35995" y="45338"/>
                </a:lnTo>
                <a:lnTo>
                  <a:pt x="25109" y="51688"/>
                </a:lnTo>
                <a:lnTo>
                  <a:pt x="35995" y="58038"/>
                </a:lnTo>
                <a:lnTo>
                  <a:pt x="576071" y="58038"/>
                </a:lnTo>
                <a:lnTo>
                  <a:pt x="576071" y="45338"/>
                </a:lnTo>
                <a:close/>
              </a:path>
              <a:path w="576579" h="103504">
                <a:moveTo>
                  <a:pt x="15747" y="46227"/>
                </a:moveTo>
                <a:lnTo>
                  <a:pt x="15747" y="57149"/>
                </a:lnTo>
                <a:lnTo>
                  <a:pt x="25109" y="51688"/>
                </a:lnTo>
                <a:lnTo>
                  <a:pt x="15747" y="46227"/>
                </a:lnTo>
                <a:close/>
              </a:path>
              <a:path w="576579" h="103504">
                <a:moveTo>
                  <a:pt x="25109" y="51688"/>
                </a:moveTo>
                <a:lnTo>
                  <a:pt x="15747" y="57149"/>
                </a:lnTo>
                <a:lnTo>
                  <a:pt x="34471" y="57149"/>
                </a:lnTo>
                <a:lnTo>
                  <a:pt x="25109" y="51688"/>
                </a:lnTo>
                <a:close/>
              </a:path>
              <a:path w="576579" h="103504">
                <a:moveTo>
                  <a:pt x="34471" y="46227"/>
                </a:moveTo>
                <a:lnTo>
                  <a:pt x="15747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2390" y="115558"/>
            <a:ext cx="56915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</a:rPr>
              <a:t>Three </a:t>
            </a:r>
            <a:r>
              <a:rPr sz="3200" dirty="0">
                <a:solidFill>
                  <a:srgbClr val="FFFFFF"/>
                </a:solidFill>
              </a:rPr>
              <a:t>types </a:t>
            </a:r>
            <a:r>
              <a:rPr sz="3200" spc="-5" dirty="0">
                <a:solidFill>
                  <a:srgbClr val="FFFFFF"/>
                </a:solidFill>
              </a:rPr>
              <a:t>of</a:t>
            </a:r>
            <a:r>
              <a:rPr sz="3200" spc="-7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transmission</a:t>
            </a:r>
            <a:endParaRPr sz="32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11125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0A12BC8-221C-48BA-BD2C-17D08080B30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248931" y="0"/>
            <a:ext cx="2943069" cy="1002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518" y="206180"/>
            <a:ext cx="3096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6.1</a:t>
            </a:r>
            <a:r>
              <a:rPr sz="2800" spc="-4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Epidemiology</a:t>
            </a:r>
            <a:endParaRPr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1187" y="1154350"/>
            <a:ext cx="8429625" cy="52597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&gt; 3.5 million cases, in 20 countries, reported in the</a:t>
            </a:r>
            <a:r>
              <a:rPr kumimoji="0" sz="2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1980s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Following eradication campaigns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since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1986,</a:t>
            </a:r>
            <a:r>
              <a:rPr kumimoji="0" sz="2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dramatic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reduction (&gt;99%) in reported</a:t>
            </a:r>
            <a:r>
              <a:rPr kumimoji="0" sz="2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cases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18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5,000 in</a:t>
            </a:r>
            <a:r>
              <a:rPr kumimoji="0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2008</a:t>
            </a: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None/>
              <a:tabLst>
                <a:tab pos="258254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&lt;1,800</a:t>
            </a:r>
            <a:r>
              <a:rPr kumimoji="0" sz="20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2010	(94% in South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Sudan)</a:t>
            </a:r>
          </a:p>
          <a:p>
            <a:pPr marL="355600" marR="419100" lvl="0" indent="-342900" algn="l" defTabSz="914400" rtl="0" eaLnBrk="1" fontAlgn="auto" latinLnBrk="0" hangingPunct="1">
              <a:lnSpc>
                <a:spcPct val="100000"/>
              </a:lnSpc>
              <a:spcBef>
                <a:spcPts val="1789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Sustained</a:t>
            </a:r>
            <a:r>
              <a:rPr kumimoji="0" lang="en-CA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campaigns (largely by Carter Center) of </a:t>
            </a:r>
            <a:r>
              <a:rPr kumimoji="0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community</a:t>
            </a:r>
            <a:r>
              <a:rPr kumimoji="0" lang="en-CA" sz="2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education</a:t>
            </a:r>
            <a:r>
              <a:rPr kumimoji="0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safer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 provision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(especially using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appropriate  filters), political </a:t>
            </a:r>
            <a:r>
              <a:rPr kumimoji="0" lang="en-CA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mobilization</a:t>
            </a: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C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of 2015, dracunculiasis remains endemic in four countries: Mali, Ethiopia, South Sudan, and Chad.</a:t>
            </a:r>
          </a:p>
          <a:p>
            <a:pPr marL="208279" marR="0" lvl="0" indent="0" algn="l" defTabSz="914400" rtl="0" eaLnBrk="1" fontAlgn="auto" latinLnBrk="0" hangingPunct="1">
              <a:lnSpc>
                <a:spcPct val="100000"/>
              </a:lnSpc>
              <a:spcBef>
                <a:spcPts val="18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WHO.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(2009). Action Against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Worms.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Newsletter </a:t>
            </a:r>
            <a:r>
              <a:rPr kumimoji="0" lang="en-US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/>
              </a:rPr>
              <a:t>http://www.who.int/dracunculiasis/epidemiology/en/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08279" marR="0" lvl="0" indent="0" algn="l" defTabSz="914400" rtl="0" eaLnBrk="1" fontAlgn="auto" latinLnBrk="0" hangingPunct="1">
              <a:lnSpc>
                <a:spcPct val="100000"/>
              </a:lnSpc>
              <a:spcBef>
                <a:spcPts val="18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6AF77D8-095E-431A-8A0C-EB3BE55C798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576" y="176215"/>
            <a:ext cx="2800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6.2 </a:t>
            </a:r>
            <a:r>
              <a:rPr sz="2800" spc="-10" dirty="0">
                <a:solidFill>
                  <a:srgbClr val="FFFFFF"/>
                </a:solidFill>
              </a:rPr>
              <a:t>Risk</a:t>
            </a:r>
            <a:r>
              <a:rPr sz="2800" spc="-2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factors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670050" y="856504"/>
            <a:ext cx="8851900" cy="2809102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Dependence on poor quality drinking water, unsafe water</a:t>
            </a:r>
            <a:r>
              <a:rPr kumimoji="0" sz="2000" b="0" i="0" u="none" strike="noStrike" kern="1200" cap="none" spc="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Drinking water from still freshwater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reservoirs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Ponds, shallow wells, streams,</a:t>
            </a:r>
            <a:r>
              <a:rPr kumimoji="0" sz="1800" b="0" i="0" u="none" strike="noStrike" kern="1200" cap="none" spc="-2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etc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355600" marR="940435" lvl="0" indent="-342900" algn="l" defTabSz="914400" rtl="0" eaLnBrk="1" fontAlgn="auto" latinLnBrk="0" hangingPunct="1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Contact of affected individuals with water sources, continuing  transmission cycle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Civil unrest, hindering other efforts to control disease and associated  risk factors (e.g. S.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Sudan)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37479" y="3641877"/>
            <a:ext cx="3538854" cy="2238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5950" y="5908650"/>
            <a:ext cx="353885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tohttp://l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e2others.org/wp-content/uploads/2012/05/33.jpg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5E87487-9EA7-4D1E-B3C0-D260C98130D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03" y="166585"/>
            <a:ext cx="2020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6.3</a:t>
            </a:r>
            <a:r>
              <a:rPr sz="2800" spc="-4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Biology</a:t>
            </a:r>
            <a:endParaRPr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6438" y="705085"/>
            <a:ext cx="8289925" cy="5406390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Nematode parasite related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filarial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released into water by adult female</a:t>
            </a:r>
            <a:r>
              <a:rPr kumimoji="0" sz="2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36525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Vectors: cyclopoid copepods (water fleas) – tiny free  swimming crustaceans – swallow larvae after</a:t>
            </a:r>
            <a:r>
              <a:rPr kumimoji="0" sz="2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release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 within vector, larvae infective after ~</a:t>
            </a:r>
            <a:r>
              <a:rPr kumimoji="0" sz="2200" b="0" i="0" u="none" strike="noStrike" kern="1200" cap="none" spc="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3wks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Humans acquire infection by drinking water</a:t>
            </a:r>
            <a:r>
              <a:rPr kumimoji="0" sz="2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containing  the copepod vectors infected with guinea worm</a:t>
            </a:r>
            <a:r>
              <a:rPr kumimoji="0" sz="2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Stomach digestive acids kill copepods, but not</a:t>
            </a:r>
            <a:r>
              <a:rPr kumimoji="0" sz="2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96265" lvl="1" indent="-287020" algn="l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migrate through stomach wall into subcutaneous  tissue of abdomen,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thorax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8538C09-E499-472C-A950-098136E17C4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437" y="1010158"/>
            <a:ext cx="8185784" cy="4840812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145415" lvl="0" indent="-342900" algn="l" defTabSz="914400" rtl="0" eaLnBrk="1" fontAlgn="auto" latinLnBrk="0" hangingPunct="1">
              <a:lnSpc>
                <a:spcPct val="8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 2-3 months, worms develop and mate, after which males  die; females continue their development and</a:t>
            </a:r>
            <a:r>
              <a:rPr kumimoji="0" sz="22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migration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 female guinea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 to 60-80cm long and 1.5-2mm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thick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Inhabits the subcutaneous connective tissues of</a:t>
            </a:r>
            <a:r>
              <a:rPr kumimoji="0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Located anywhere in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body; in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 usually attracted</a:t>
            </a:r>
            <a:r>
              <a:rPr kumimoji="0" sz="20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0" algn="l" defTabSz="9144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lower extremities (most likely to come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contact</a:t>
            </a:r>
            <a:r>
              <a:rPr kumimoji="0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w/water)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Formation of blister, which bursts after</a:t>
            </a:r>
            <a:r>
              <a:rPr kumimoji="0" sz="2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~48hrs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Female worm protrudes its tip through resulting ulcer, releasing  fluid filled with larvae upon contact with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Embryos taken up by vector, and cycle begins</a:t>
            </a:r>
            <a:r>
              <a:rPr kumimoji="0" sz="2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again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118" y="279019"/>
            <a:ext cx="2020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6.3</a:t>
            </a:r>
            <a:r>
              <a:rPr sz="2800" spc="-4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Biology</a:t>
            </a:r>
            <a:endParaRPr sz="28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339BD17-08AF-4530-88DB-38C82F1490F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19042" y="939454"/>
            <a:ext cx="5648958" cy="5251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605" y="184367"/>
            <a:ext cx="2355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6.3 </a:t>
            </a:r>
            <a:r>
              <a:rPr sz="2800" spc="-10" dirty="0">
                <a:solidFill>
                  <a:srgbClr val="FFFFFF"/>
                </a:solidFill>
              </a:rPr>
              <a:t>Life</a:t>
            </a:r>
            <a:r>
              <a:rPr sz="2800" spc="-2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cycle</a:t>
            </a:r>
            <a:endParaRPr sz="28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2857" y="1460864"/>
            <a:ext cx="4781277" cy="3876702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36550" marR="163830" lvl="0" indent="-28575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19431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Human is seeking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freshwater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reservoir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relief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blister  ruptures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discharge of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 larvae into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36550" marR="297180" lvl="0" indent="-28575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19431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remains protruding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2-6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weeks,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releasing  larvae each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36550" marR="251460" lvl="0" indent="-28575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19431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Larvae are infective in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5-6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36550" marR="4318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>
                <a:tab pos="194310" algn="l"/>
                <a:tab pos="275844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furt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 d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within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 be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swallowed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a copepod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penetrates gut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wall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reaches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infective  3</a:t>
            </a:r>
            <a:r>
              <a:rPr kumimoji="0" sz="1800" b="0" i="0" u="none" strike="noStrike" kern="1200" cap="none" spc="-7" normalizeH="0" baseline="2546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rd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within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weeks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7DF6344-85DB-4F82-82A4-3D67114455E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548" y="276454"/>
            <a:ext cx="2576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6.4</a:t>
            </a:r>
            <a:r>
              <a:rPr sz="2800" spc="-3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Symptoms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2268" y="1005028"/>
            <a:ext cx="8480425" cy="5041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04495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Usually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asymptomatic in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prepatent period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(interval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between infection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individual by a parasitic organism  and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first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ability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detect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that host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diagnostic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stage of the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organism)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58115" lvl="0" indent="-342900" algn="l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First symptoms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occur a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few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days prior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 piercing  the skin, and largely related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hypersensitivity</a:t>
            </a:r>
            <a:r>
              <a:rPr kumimoji="0" sz="2400" b="0" i="0" u="none" strike="noStrike" kern="1200" cap="none" spc="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reaction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close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joint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may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also cause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arthritis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Dermis becomes elevated and blister</a:t>
            </a:r>
            <a:r>
              <a:rPr kumimoji="0" sz="2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ith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intense burning, itching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sensation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~24-48 hrs later blister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bursts</a:t>
            </a:r>
          </a:p>
          <a:p>
            <a:pPr marL="756285" marR="5080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Intense sensations provoke patient to submerse area in water,</a:t>
            </a:r>
            <a:r>
              <a:rPr kumimoji="0" sz="2000" b="0" i="0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 relieves some of the burning</a:t>
            </a:r>
            <a:r>
              <a:rPr kumimoji="0" sz="20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sensation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4C3D0D2-75B8-4822-AA66-495A39688F4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8844" y="1006298"/>
            <a:ext cx="8367395" cy="5056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Further inflammation or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calcification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worms may cause</a:t>
            </a:r>
            <a:r>
              <a:rPr kumimoji="0" sz="22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stiff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joints in lower limbs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/>
                <a:ea typeface="+mn-ea"/>
                <a:cs typeface="Wingdings"/>
              </a:rPr>
              <a:t>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crippling of</a:t>
            </a:r>
            <a:r>
              <a:rPr kumimoji="0" sz="22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secondary bacterial infection of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ulcer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(common), cellulitis</a:t>
            </a:r>
            <a:r>
              <a:rPr kumimoji="0" sz="22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tetanus can</a:t>
            </a:r>
            <a:r>
              <a:rPr kumimoji="0" sz="2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worm is only incompletely extricated, the worms withdraws into  the host causing a severe inflammatory reaction with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ulcer 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formation and</a:t>
            </a:r>
            <a:r>
              <a:rPr kumimoji="0" sz="2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scarring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014094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Encysting or calcification of worms, sterile subcutaneous  abscess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formation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Rarely migration of worms to vital</a:t>
            </a:r>
            <a:r>
              <a:rPr kumimoji="0" sz="22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Brain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cerebral/subdural abscess can</a:t>
            </a:r>
            <a:r>
              <a:rPr kumimoji="0" sz="20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Eyes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blindness can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090" y="277089"/>
            <a:ext cx="2576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6.4</a:t>
            </a:r>
            <a:r>
              <a:rPr sz="2800" spc="-3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Symptoms</a:t>
            </a:r>
            <a:endParaRPr sz="28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A910C7E-9DAF-4A22-B8CE-E39F13F1E40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5601" y="1196722"/>
            <a:ext cx="7167499" cy="387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5850" y="5183885"/>
            <a:ext cx="7782559" cy="9569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584835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Ulcer formed after worm emerges from burst blister;</a:t>
            </a:r>
            <a:r>
              <a:rPr kumimoji="0" sz="2200" b="0" i="0" u="none" strike="noStrike" kern="1200" cap="none" spc="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7912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frequently become</a:t>
            </a:r>
            <a:r>
              <a:rPr kumimoji="0" sz="2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infected.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98670" marR="0" lvl="0" indent="0" algn="l" defTabSz="914400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(Photo credit: Global 2000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The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Carter</a:t>
            </a: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Center)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056" y="149642"/>
            <a:ext cx="2576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6.4</a:t>
            </a:r>
            <a:r>
              <a:rPr sz="2800" spc="-3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Symptoms</a:t>
            </a:r>
            <a:endParaRPr sz="280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2B3CE14-C09E-437B-8B91-9D5BFBD9EB4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061" y="205105"/>
            <a:ext cx="2426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6.5</a:t>
            </a:r>
            <a:r>
              <a:rPr sz="2800" spc="-5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Diagnosis</a:t>
            </a:r>
            <a:endParaRPr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0487" y="1053355"/>
            <a:ext cx="7498715" cy="5244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Diagnosis usually clinical; cannot diagnose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prepatent period =  first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8-10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months of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2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Shortly prior to appearance the 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sometimes be</a:t>
            </a:r>
            <a:r>
              <a:rPr kumimoji="0" sz="18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palpated</a:t>
            </a:r>
          </a:p>
          <a:p>
            <a:pPr marL="7562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under the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skin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Later: observing female protruding from the</a:t>
            </a:r>
            <a:r>
              <a:rPr kumimoji="0" sz="1800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blister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205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Typical appearance of blister with local itching, burning</a:t>
            </a:r>
            <a:r>
              <a:rPr kumimoji="0" sz="18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pain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19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Serology is of no practical use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diagnosis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459740" lvl="1" indent="-287020" algn="l" defTabSz="914400" rtl="0" eaLnBrk="1" fontAlgn="auto" latinLnBrk="0" hangingPunct="1">
              <a:lnSpc>
                <a:spcPct val="100000"/>
              </a:lnSpc>
              <a:spcBef>
                <a:spcPts val="121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Constant exposure in high endemic areas – variably</a:t>
            </a:r>
            <a:r>
              <a:rPr kumimoji="0" sz="18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detectable  antibody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titers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acquired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immunity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People in endemic areas suffer from repeated</a:t>
            </a:r>
            <a:r>
              <a:rPr kumimoji="0" sz="18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infections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1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 eosinophilia is common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Dead calcified worms can be seen on radiographic</a:t>
            </a:r>
            <a:r>
              <a:rPr kumimoji="0" sz="20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imaging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4609E0A-67D3-4200-AEC5-AFE695192C4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576" y="140856"/>
            <a:ext cx="2560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6.6</a:t>
            </a:r>
            <a:r>
              <a:rPr sz="2800" spc="-3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Treatment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26289" y="1046440"/>
            <a:ext cx="8451215" cy="364807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Affected areas should be kept clean &amp;</a:t>
            </a:r>
            <a:r>
              <a:rPr kumimoji="0" sz="2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bandaged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effective: slow extraction of emergent guinea</a:t>
            </a:r>
            <a:r>
              <a:rPr kumimoji="0" sz="22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5080" lvl="1" indent="-287020" algn="l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Protruding part of the adult female worm is attached to a stick,</a:t>
            </a:r>
            <a:r>
              <a:rPr kumimoji="0" sz="2000" b="0" i="0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 is twisted a small amount each day until the whole worm has been  removed (can take up to a</a:t>
            </a:r>
            <a:r>
              <a:rPr kumimoji="0" sz="20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month)</a:t>
            </a:r>
          </a:p>
          <a:p>
            <a:pPr marL="756285" marR="0" lvl="1" indent="-287020" algn="l" defTabSz="914400" rtl="0" eaLnBrk="1" fontAlgn="auto" latinLnBrk="0" hangingPunct="1">
              <a:lnSpc>
                <a:spcPct val="100000"/>
              </a:lnSpc>
              <a:spcBef>
                <a:spcPts val="484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Care should be taken not to break the</a:t>
            </a:r>
            <a:r>
              <a:rPr kumimoji="0" sz="2000" b="0" i="0" u="none" strike="noStrike" kern="1200" cap="none" spc="-1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worm</a:t>
            </a:r>
          </a:p>
          <a:p>
            <a:pPr marL="756285" marR="601345" lvl="1" indent="-28702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Courier New"/>
              <a:buChar char="o"/>
              <a:tabLst>
                <a:tab pos="7569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Should be accompanied by supportive antibiotics, cleaning</a:t>
            </a:r>
            <a:r>
              <a:rPr kumimoji="0" sz="20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 dressing of ulcers as well as Tetanus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vaccination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Antibiotics for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secondary/superinfection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Analgesics for</a:t>
            </a:r>
            <a:r>
              <a:rPr kumimoji="0" sz="2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pain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8361" y="3712329"/>
            <a:ext cx="3953763" cy="1561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8361" y="5481360"/>
            <a:ext cx="37382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Photo: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http://www.parasitemuseum.com/wp-content/gallery/guinea-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worm/guineaworm2j_lores.jpg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ts val="16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8B7562B-5B36-44D4-80E6-AEBA4F7971C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" r="4000" b="21495"/>
          <a:stretch/>
        </p:blipFill>
        <p:spPr>
          <a:xfrm>
            <a:off x="9303657" y="0"/>
            <a:ext cx="2888343" cy="1046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26281</TotalTime>
  <Words>18578</Words>
  <Application>Microsoft Office PowerPoint</Application>
  <PresentationFormat>Widescreen</PresentationFormat>
  <Paragraphs>2552</Paragraphs>
  <Slides>257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257</vt:i4>
      </vt:variant>
    </vt:vector>
  </HeadingPairs>
  <TitlesOfParts>
    <vt:vector size="270" baseType="lpstr">
      <vt:lpstr>MS PGothic</vt:lpstr>
      <vt:lpstr>Arial</vt:lpstr>
      <vt:lpstr>Arial Black</vt:lpstr>
      <vt:lpstr>Calibri</vt:lpstr>
      <vt:lpstr>Calibri Light</vt:lpstr>
      <vt:lpstr>Courier New</vt:lpstr>
      <vt:lpstr>Tahoma</vt:lpstr>
      <vt:lpstr>Times New Roman</vt:lpstr>
      <vt:lpstr>Trebuchet MS</vt:lpstr>
      <vt:lpstr>Wingdings</vt:lpstr>
      <vt:lpstr>Office Theme</vt:lpstr>
      <vt:lpstr>1_Office Theme</vt:lpstr>
      <vt:lpstr>2_Office Theme</vt:lpstr>
      <vt:lpstr>Neglected Tropical Diseases</vt:lpstr>
      <vt:lpstr>Soil-Transmitted Helminths</vt:lpstr>
      <vt:lpstr>List of Modules</vt:lpstr>
      <vt:lpstr>Introduction to Soil-Transmitted Helminths</vt:lpstr>
      <vt:lpstr>Introduction to Soil-Transmitted helminths</vt:lpstr>
      <vt:lpstr>PowerPoint Presentation</vt:lpstr>
      <vt:lpstr>Three types of transmission</vt:lpstr>
      <vt:lpstr>Three types of transmission</vt:lpstr>
      <vt:lpstr>Three types of transmission</vt:lpstr>
      <vt:lpstr>List of module sections</vt:lpstr>
      <vt:lpstr>INDEX: Soil-Transmitted Helminths</vt:lpstr>
      <vt:lpstr>Ascaris lumbricoides</vt:lpstr>
      <vt:lpstr>1.1 Epidemiology: Ascaris lumbricoides</vt:lpstr>
      <vt:lpstr>1.2 Risk factors: Ascaris lumbricoides</vt:lpstr>
      <vt:lpstr>1.3 Biology: Ascaris lumbricoides</vt:lpstr>
      <vt:lpstr>1.3 Biology: Ascaris lumbricoides</vt:lpstr>
      <vt:lpstr>1.4 Symptoms: Ascaris lumbricoides</vt:lpstr>
      <vt:lpstr>1.4 Symptoms: Ascaris lumbricoides</vt:lpstr>
      <vt:lpstr>1.4 Symptoms: Ascaris lumbricoides</vt:lpstr>
      <vt:lpstr>1.4 Symptoms: Ascaris lumbricoides</vt:lpstr>
      <vt:lpstr>PowerPoint Presentation</vt:lpstr>
      <vt:lpstr>1.6 Diagnosis: Ascaris lumbricoides</vt:lpstr>
      <vt:lpstr>PowerPoint Presentation</vt:lpstr>
      <vt:lpstr>1.6 Diagnosis: Ascaris lumbricoides</vt:lpstr>
      <vt:lpstr>1.7 Treatment: Ascaris lumbricoides</vt:lpstr>
      <vt:lpstr>1.8 Control: Ascaris lumbricoides</vt:lpstr>
      <vt:lpstr>Trichuris trichiura</vt:lpstr>
      <vt:lpstr>2.1 Epidemiology: Trichuris trichiura</vt:lpstr>
      <vt:lpstr>2.2 Risk factors: Trichuris trichiura</vt:lpstr>
      <vt:lpstr>2.3 Biology: Trichuris trichiura</vt:lpstr>
      <vt:lpstr>2.3 Life cycle</vt:lpstr>
      <vt:lpstr>PowerPoint Presentation</vt:lpstr>
      <vt:lpstr>PowerPoint Presentation</vt:lpstr>
      <vt:lpstr>2.5 Symptoms</vt:lpstr>
      <vt:lpstr>2.6 Diagnosis</vt:lpstr>
      <vt:lpstr>PowerPoint Presentation</vt:lpstr>
      <vt:lpstr>PowerPoint Presentation</vt:lpstr>
      <vt:lpstr>2.8 Control</vt:lpstr>
      <vt:lpstr>Strongyloides Stercoalis:  Intestinal Nematode</vt:lpstr>
      <vt:lpstr>3.1 Epidemiology: Strongyloides stercoralis</vt:lpstr>
      <vt:lpstr>3.2 Risk factors: Strongyloides stercoralis</vt:lpstr>
      <vt:lpstr>PowerPoint Presentation</vt:lpstr>
      <vt:lpstr>3.3 Biology: Strongyloides stercoralis</vt:lpstr>
      <vt:lpstr>PowerPoint Presentation</vt:lpstr>
      <vt:lpstr>PowerPoint Presentation</vt:lpstr>
      <vt:lpstr>3.4 Pathology</vt:lpstr>
      <vt:lpstr>PowerPoint Presentation</vt:lpstr>
      <vt:lpstr>3.4 Pathology</vt:lpstr>
      <vt:lpstr>3.5 Immunity</vt:lpstr>
      <vt:lpstr>3.6 Symptoms (uncomplicated disease)</vt:lpstr>
      <vt:lpstr>3.6 Symptoms (complicated disease)</vt:lpstr>
      <vt:lpstr>3.6 Symptoms (complicated disease)</vt:lpstr>
      <vt:lpstr>3.7 Diagnosis</vt:lpstr>
      <vt:lpstr>PowerPoint Presentation</vt:lpstr>
      <vt:lpstr>3.8 Treatment</vt:lpstr>
      <vt:lpstr>3.9 Control</vt:lpstr>
      <vt:lpstr>Acknowledgments</vt:lpstr>
      <vt:lpstr>Credits</vt:lpstr>
      <vt:lpstr>The Consortium of  Universities for Global Health gratefully acknowledge the support  provided for developing teaching modules from the:</vt:lpstr>
      <vt:lpstr>PowerPoint Presentation</vt:lpstr>
      <vt:lpstr>Hookworm, Toxocariasis and Guinea Worm </vt:lpstr>
      <vt:lpstr>Hookworm, Toxocariasis and Guinea Worm</vt:lpstr>
      <vt:lpstr>INDEX: Hookworm, Toxocariasis and Guinea Worm</vt:lpstr>
      <vt:lpstr>4.1 Epidemiology</vt:lpstr>
      <vt:lpstr>4.2 Risk factors</vt:lpstr>
      <vt:lpstr>4.3 Biology</vt:lpstr>
      <vt:lpstr>4.3 Biology</vt:lpstr>
      <vt:lpstr>4.3 Life cycle</vt:lpstr>
      <vt:lpstr>4.4 Pathology</vt:lpstr>
      <vt:lpstr>4.4 Symptoms</vt:lpstr>
      <vt:lpstr>4.4 Symptoms</vt:lpstr>
      <vt:lpstr>4.4 Symptoms</vt:lpstr>
      <vt:lpstr>4.5 Diagnosis</vt:lpstr>
      <vt:lpstr>4.6 Management/Treatment</vt:lpstr>
      <vt:lpstr>4.7 Control</vt:lpstr>
      <vt:lpstr>5.1 Epidemiology – Toxocariasis </vt:lpstr>
      <vt:lpstr>5.2 Risk factors</vt:lpstr>
      <vt:lpstr>5.3 Biology</vt:lpstr>
      <vt:lpstr>5.3 Biology</vt:lpstr>
      <vt:lpstr>5.3 Life cycle</vt:lpstr>
      <vt:lpstr>5.4 Pathology</vt:lpstr>
      <vt:lpstr>5.5 Symptoms</vt:lpstr>
      <vt:lpstr>5.5 Symptoms – Covert toxocariasis</vt:lpstr>
      <vt:lpstr>5.5 Symptoms - VLM</vt:lpstr>
      <vt:lpstr>5.5 Symptoms – Ocular toxocariasis</vt:lpstr>
      <vt:lpstr>5.6 Diagnosis</vt:lpstr>
      <vt:lpstr>5.7 Treatment</vt:lpstr>
      <vt:lpstr>5.8 Control</vt:lpstr>
      <vt:lpstr>6.1 Epidemiology – Guinea Worm</vt:lpstr>
      <vt:lpstr>6.1 Epidemiology</vt:lpstr>
      <vt:lpstr>6.2 Risk factors</vt:lpstr>
      <vt:lpstr>6.3 Biology</vt:lpstr>
      <vt:lpstr>6.3 Biology</vt:lpstr>
      <vt:lpstr>6.3 Life cycle</vt:lpstr>
      <vt:lpstr>6.4 Symptoms</vt:lpstr>
      <vt:lpstr>6.4 Symptoms</vt:lpstr>
      <vt:lpstr>6.4 Symptoms</vt:lpstr>
      <vt:lpstr>6.5 Diagnosis</vt:lpstr>
      <vt:lpstr>6.6 Treatment</vt:lpstr>
      <vt:lpstr>6.6 Treatment</vt:lpstr>
      <vt:lpstr>6.6 Treatment</vt:lpstr>
      <vt:lpstr>6.7 Control</vt:lpstr>
      <vt:lpstr>6.7 Control</vt:lpstr>
      <vt:lpstr>Acknowledgments</vt:lpstr>
      <vt:lpstr>Credits</vt:lpstr>
      <vt:lpstr>The Consortium of  Universities for Global Health gratefully acknowledge the support  provided for developing teaching modules from the:</vt:lpstr>
      <vt:lpstr>Filariasis and Onchocerciasis</vt:lpstr>
      <vt:lpstr>INDEX: Filariasis and Onchocerciasis</vt:lpstr>
      <vt:lpstr>Lymphatic Filariasis</vt:lpstr>
      <vt:lpstr>7.1 Epidemiology: Lymphatic Filariasis</vt:lpstr>
      <vt:lpstr>Global distribution of Lymphatic Filariasis</vt:lpstr>
      <vt:lpstr>7.1 Epidemiology: Lymphatic Filariasis</vt:lpstr>
      <vt:lpstr>7.1 Epidemiology: Lymphatic Filariasis</vt:lpstr>
      <vt:lpstr>7.2 Risk factors: Lymphatic Filariasis</vt:lpstr>
      <vt:lpstr>7.3 Biology: Lymphatic Filariasis</vt:lpstr>
      <vt:lpstr>7.3 Biology: Lymphatic Filariasis</vt:lpstr>
      <vt:lpstr>7.3 Life cycle</vt:lpstr>
      <vt:lpstr>7.4 Symptoms: Lymphatic Filariasis</vt:lpstr>
      <vt:lpstr>7.4 Symptoms: Lymphatic Filariasis</vt:lpstr>
      <vt:lpstr>7.4 Symptoms</vt:lpstr>
      <vt:lpstr>PowerPoint Presentation</vt:lpstr>
      <vt:lpstr>7.5 Diagnosis</vt:lpstr>
      <vt:lpstr>7.5 Diagnosis</vt:lpstr>
      <vt:lpstr>7.6 Treatment</vt:lpstr>
      <vt:lpstr>7.6 Treatment</vt:lpstr>
      <vt:lpstr>7.7 Control</vt:lpstr>
      <vt:lpstr>8.1 Epidemiology - Onchocerciasis</vt:lpstr>
      <vt:lpstr>8.1 Epidemiology</vt:lpstr>
      <vt:lpstr>8.1 Epidemiology- Affecting lives</vt:lpstr>
      <vt:lpstr>8.1 Epidemiology/distribution</vt:lpstr>
      <vt:lpstr>8.2 Risk factors</vt:lpstr>
      <vt:lpstr>8.3 Biology</vt:lpstr>
      <vt:lpstr>PowerPoint Presentation</vt:lpstr>
      <vt:lpstr>8.4 Symptoms</vt:lpstr>
      <vt:lpstr>8.4 Symptoms - skin</vt:lpstr>
      <vt:lpstr>8.4 Symptoms - skin</vt:lpstr>
      <vt:lpstr>8.4 Symptoms - skin</vt:lpstr>
      <vt:lpstr>8.4 Symptoms - eyes</vt:lpstr>
      <vt:lpstr>8.4 Symptoms – eyes</vt:lpstr>
      <vt:lpstr>8.4 Symptoms – eyes</vt:lpstr>
      <vt:lpstr>8.5 Diagnosis</vt:lpstr>
      <vt:lpstr>8.5 Diagnosis</vt:lpstr>
      <vt:lpstr>8.6 Treatment</vt:lpstr>
      <vt:lpstr>8.6 Treatment</vt:lpstr>
      <vt:lpstr>8.7 Control</vt:lpstr>
      <vt:lpstr>8.7 Control</vt:lpstr>
      <vt:lpstr>8.8 Treatment</vt:lpstr>
      <vt:lpstr>8.8 Treatment</vt:lpstr>
      <vt:lpstr>8.9 Control</vt:lpstr>
      <vt:lpstr>8.9 Control</vt:lpstr>
      <vt:lpstr>8.9 Control</vt:lpstr>
      <vt:lpstr>Acknowledgments</vt:lpstr>
      <vt:lpstr>Credits</vt:lpstr>
      <vt:lpstr>The Consortium of  Universities for Global Health gratefully acknowledge the support  provided for developing teaching modules from the:</vt:lpstr>
      <vt:lpstr>Schistosomiasis and Cestodes</vt:lpstr>
      <vt:lpstr>INDEX: Schistosomiasis and Cestodes</vt:lpstr>
      <vt:lpstr>Schistosomiasis</vt:lpstr>
      <vt:lpstr>9.1 Epidemiology</vt:lpstr>
      <vt:lpstr>9.1 Epidemiology</vt:lpstr>
      <vt:lpstr>9.2 Risk factors</vt:lpstr>
      <vt:lpstr>9.3 Biology</vt:lpstr>
      <vt:lpstr>9.3 Biology</vt:lpstr>
      <vt:lpstr>9.3 Biology</vt:lpstr>
      <vt:lpstr>9.3 Life cycle</vt:lpstr>
      <vt:lpstr>9.4 Symptoms (general)</vt:lpstr>
      <vt:lpstr>9.4 Symptoms- Acute disease</vt:lpstr>
      <vt:lpstr>9.4 Symptoms - Chronic Disease</vt:lpstr>
      <vt:lpstr>9.4 Symptoms - Chronic Disease</vt:lpstr>
      <vt:lpstr>9.4 Symptoms - Chronic Disease</vt:lpstr>
      <vt:lpstr>9.4 Symptoms - Chronic Disease</vt:lpstr>
      <vt:lpstr>9.4 Symptoms - Chronic Disease</vt:lpstr>
      <vt:lpstr>9.5 Diagnosis</vt:lpstr>
      <vt:lpstr>9.6 Treatment</vt:lpstr>
      <vt:lpstr>9.7 Control</vt:lpstr>
      <vt:lpstr>Other Liver Flukes and Lung Flukes</vt:lpstr>
      <vt:lpstr>PowerPoint Presentation</vt:lpstr>
      <vt:lpstr>10.1 Epidemiology</vt:lpstr>
      <vt:lpstr>10.1 Epidemiology</vt:lpstr>
      <vt:lpstr>10.2 Risk factors</vt:lpstr>
      <vt:lpstr>10.3 Life cycle</vt:lpstr>
      <vt:lpstr>10.4 Symptoms</vt:lpstr>
      <vt:lpstr>10.4 Symptoms</vt:lpstr>
      <vt:lpstr>10.5 Diagnosis</vt:lpstr>
      <vt:lpstr>10.5 Diagnosis</vt:lpstr>
      <vt:lpstr>10.6 Treatment</vt:lpstr>
      <vt:lpstr>10.6 Treatment</vt:lpstr>
      <vt:lpstr>10.7 Control</vt:lpstr>
      <vt:lpstr>Acknowledgments</vt:lpstr>
      <vt:lpstr>Credits</vt:lpstr>
      <vt:lpstr>End of Module</vt:lpstr>
      <vt:lpstr>Chagas Disease, Human African Trypanosomiasis,  and Hookworms</vt:lpstr>
      <vt:lpstr>Learning Objectives</vt:lpstr>
      <vt:lpstr>INDEX: </vt:lpstr>
      <vt:lpstr>Chagas Disease  (American Trypanosomiasis)</vt:lpstr>
      <vt:lpstr>11.1 Etiology and Transmission</vt:lpstr>
      <vt:lpstr>11.2 History</vt:lpstr>
      <vt:lpstr>11.3 Disease Burden &amp; Distribution</vt:lpstr>
      <vt:lpstr>11.4 Blood Donations (USA)</vt:lpstr>
      <vt:lpstr>11.5 Life Cycle</vt:lpstr>
      <vt:lpstr>11.6 Acute Clinical Presentation</vt:lpstr>
      <vt:lpstr>11.6 Intermediate/Chronic Presentation</vt:lpstr>
      <vt:lpstr>11.7 Immunopathogenesis</vt:lpstr>
      <vt:lpstr>11.8 Diagnosis</vt:lpstr>
      <vt:lpstr>11.9 Current Treatments</vt:lpstr>
      <vt:lpstr>11.9 Prevention and Control</vt:lpstr>
      <vt:lpstr>11.9 Barriers and Needs</vt:lpstr>
      <vt:lpstr>PowerPoint Presentation</vt:lpstr>
      <vt:lpstr>12.1 Background</vt:lpstr>
      <vt:lpstr>12.2 Disease Burden &amp; Distribution</vt:lpstr>
      <vt:lpstr>12.3 Life Cycle</vt:lpstr>
      <vt:lpstr>12.4 Presentation &amp; Natural History</vt:lpstr>
      <vt:lpstr>12.5 Immunopathogenesis</vt:lpstr>
      <vt:lpstr>12.6 Diagnosis</vt:lpstr>
      <vt:lpstr>12.7 Current Treatments</vt:lpstr>
      <vt:lpstr>12.8 Prevention and Control</vt:lpstr>
      <vt:lpstr>12.9 Barriers and Needs</vt:lpstr>
      <vt:lpstr>12.9 Areas of Investigation &amp; Progress</vt:lpstr>
      <vt:lpstr>13.1 Background and Epidemiology</vt:lpstr>
      <vt:lpstr>13.2 Life Cycle</vt:lpstr>
      <vt:lpstr>13.3 Native Hookworms: Clinical Presentation</vt:lpstr>
      <vt:lpstr>13.3 Clinical Presentation: Anemia</vt:lpstr>
      <vt:lpstr>13.4 Diagnosis</vt:lpstr>
      <vt:lpstr>13.5 Treatment and Prevention</vt:lpstr>
      <vt:lpstr>13.6 Treatment Challenges</vt:lpstr>
      <vt:lpstr>13.7 Therapeutics Research</vt:lpstr>
      <vt:lpstr>Vaccine: Rationale</vt:lpstr>
      <vt:lpstr>Human Hookworm Vaccine Initiative</vt:lpstr>
      <vt:lpstr>Vaccine Targets and Goals</vt:lpstr>
      <vt:lpstr>Global Development and Access</vt:lpstr>
      <vt:lpstr>Zoonotic Hookworms</vt:lpstr>
      <vt:lpstr>Zoonotic Hookworms</vt:lpstr>
      <vt:lpstr>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14. The preferred treatment for hookworm infection is:</vt:lpstr>
      <vt:lpstr>PowerPoint Presentation</vt:lpstr>
      <vt:lpstr>Conclusions (1)</vt:lpstr>
      <vt:lpstr>Conclusions (2)</vt:lpstr>
      <vt:lpstr>Credits</vt:lpstr>
      <vt:lpstr>The Global Health Education Consortium and the Consortium of  Universities for Global Health gratefully acknowledge the support  provided for developing teaching modules from the: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Josephine Esposto</dc:creator>
  <cp:lastModifiedBy>Josephine Esposto</cp:lastModifiedBy>
  <cp:revision>1</cp:revision>
  <dcterms:created xsi:type="dcterms:W3CDTF">2019-08-01T15:47:21Z</dcterms:created>
  <dcterms:modified xsi:type="dcterms:W3CDTF">2019-08-19T21:48:56Z</dcterms:modified>
</cp:coreProperties>
</file>